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26"/>
  </p:notesMasterIdLst>
  <p:sldIdLst>
    <p:sldId id="256" r:id="rId5"/>
    <p:sldId id="257" r:id="rId6"/>
    <p:sldId id="258" r:id="rId7"/>
    <p:sldId id="259" r:id="rId8"/>
    <p:sldId id="275" r:id="rId9"/>
    <p:sldId id="270" r:id="rId10"/>
    <p:sldId id="277" r:id="rId11"/>
    <p:sldId id="278" r:id="rId12"/>
    <p:sldId id="280" r:id="rId13"/>
    <p:sldId id="260" r:id="rId14"/>
    <p:sldId id="261" r:id="rId15"/>
    <p:sldId id="279" r:id="rId16"/>
    <p:sldId id="27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3" r:id="rId2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  <p15:guide id="3" pos="479" userDrawn="1">
          <p15:clr>
            <a:srgbClr val="A4A3A4"/>
          </p15:clr>
        </p15:guide>
        <p15:guide id="4" orient="horz" pos="816" userDrawn="1">
          <p15:clr>
            <a:srgbClr val="A4A3A4"/>
          </p15:clr>
        </p15:guide>
        <p15:guide id="5" orient="horz" pos="1056" userDrawn="1">
          <p15:clr>
            <a:srgbClr val="A4A3A4"/>
          </p15:clr>
        </p15:guide>
        <p15:guide id="6" pos="70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9594"/>
    <a:srgbClr val="0000FF"/>
    <a:srgbClr val="000099"/>
    <a:srgbClr val="A5A7A6"/>
    <a:srgbClr val="70CFFF"/>
    <a:srgbClr val="FF0000"/>
    <a:srgbClr val="FFC000"/>
    <a:srgbClr val="C00000"/>
    <a:srgbClr val="00B050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8172" autoAdjust="0"/>
  </p:normalViewPr>
  <p:slideViewPr>
    <p:cSldViewPr>
      <p:cViewPr>
        <p:scale>
          <a:sx n="50" d="100"/>
          <a:sy n="50" d="100"/>
        </p:scale>
        <p:origin x="1188" y="380"/>
      </p:cViewPr>
      <p:guideLst>
        <p:guide orient="horz" pos="2160"/>
        <p:guide pos="3839"/>
        <p:guide pos="479"/>
        <p:guide orient="horz" pos="816"/>
        <p:guide orient="horz" pos="1056"/>
        <p:guide pos="70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9B82-15D3-49A2-BEA0-78678E7E3829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3C33-4BED-4BCA-A2DA-556F14D99889}" type="datetime1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7990-674B-4448-8342-2E66AB76F7FB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02BE-94A3-4AEA-B4A4-DD0662AB5505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C5BAB-962F-4683-B8A2-93EF199C32ED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19781-D1F6-46BF-B9CA-ACEB5EBFC2EE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6D1-FB19-4897-9B43-E640DDF79069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2DF0-C591-4F77-BB05-53DDDA66FEA3}" type="datetime1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23A8A-CA52-4FFE-87A2-CF7C6C95546E}" type="datetime1">
              <a:rPr lang="en-US" smtClean="0"/>
              <a:t>10/15/2022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A84E5-AF54-4790-8E3B-85774B0CF244}" type="datetime1">
              <a:rPr lang="en-US" smtClean="0"/>
              <a:t>10/15/2022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2A0D-2209-4C84-B263-67B1BACA00CE}" type="datetime1">
              <a:rPr lang="en-US" smtClean="0"/>
              <a:t>10/15/2022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3A8D-2661-49C2-8BE0-536722FA7E4F}" type="datetime1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D4AC3-78D2-4535-97F7-1348DCD6B6F5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9E7909-3EB6-52E1-138E-2B86EEEC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D02B18-C88E-0317-83C9-A72D049EC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3"/>
            <a:ext cx="12190412" cy="6857107"/>
          </a:xfrm>
          <a:prstGeom prst="rect">
            <a:avLst/>
          </a:prstGeom>
        </p:spPr>
      </p:pic>
      <p:pic>
        <p:nvPicPr>
          <p:cNvPr id="5" name="Picture 4" descr="Related image">
            <a:extLst>
              <a:ext uri="{FF2B5EF4-FFF2-40B4-BE49-F238E27FC236}">
                <a16:creationId xmlns:a16="http://schemas.microsoft.com/office/drawing/2014/main" id="{692C2488-0C55-64F6-CDC8-8DA354A97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2" y="0"/>
            <a:ext cx="1547597" cy="928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297999-B97F-AD83-3708-4A2C7C9F0EC7}"/>
              </a:ext>
            </a:extLst>
          </p:cNvPr>
          <p:cNvSpPr txBox="1"/>
          <p:nvPr/>
        </p:nvSpPr>
        <p:spPr>
          <a:xfrm>
            <a:off x="608012" y="1371600"/>
            <a:ext cx="10972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dirty="0">
              <a:solidFill>
                <a:srgbClr val="A5A7A6"/>
              </a:solidFill>
              <a:latin typeface="+mj-lt"/>
            </a:endParaRPr>
          </a:p>
          <a:p>
            <a:endParaRPr lang="en-US" sz="7200" dirty="0">
              <a:solidFill>
                <a:srgbClr val="A5A7A6"/>
              </a:solidFill>
              <a:latin typeface="+mj-lt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+mj-lt"/>
              </a:rPr>
            </a:br>
            <a:r>
              <a:rPr lang="en-US" sz="3200" b="1" dirty="0">
                <a:solidFill>
                  <a:schemeClr val="bg1"/>
                </a:solidFill>
                <a:latin typeface="+mj-lt"/>
              </a:rPr>
              <a:t>Marc </a:t>
            </a:r>
            <a:r>
              <a:rPr lang="en-US" sz="3200" b="1" dirty="0" err="1">
                <a:solidFill>
                  <a:schemeClr val="bg1"/>
                </a:solidFill>
                <a:latin typeface="+mj-lt"/>
              </a:rPr>
              <a:t>Fetscherin</a:t>
            </a:r>
            <a:r>
              <a:rPr lang="en-US" sz="3200" b="1" dirty="0">
                <a:solidFill>
                  <a:schemeClr val="bg1"/>
                </a:solidFill>
                <a:latin typeface="+mj-lt"/>
              </a:rPr>
              <a:t>, Ph.D.</a:t>
            </a:r>
          </a:p>
          <a:p>
            <a:pPr algn="ctr"/>
            <a:r>
              <a:rPr lang="en-US" dirty="0" err="1">
                <a:solidFill>
                  <a:schemeClr val="bg1"/>
                </a:solidFill>
                <a:latin typeface="+mj-lt"/>
              </a:rPr>
              <a:t>Gelbman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Family Chair of International Business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Professor of Marketing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Rollins College, USA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A280B1-67CC-6BE7-31F7-5872AC254024}"/>
              </a:ext>
            </a:extLst>
          </p:cNvPr>
          <p:cNvSpPr/>
          <p:nvPr/>
        </p:nvSpPr>
        <p:spPr>
          <a:xfrm>
            <a:off x="-1587" y="1036510"/>
            <a:ext cx="12190412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Stencil" panose="040409050D0802020404" pitchFamily="82" charset="0"/>
              </a:rPr>
              <a:t>Determinates and outcomes of Brand Hate for Travel Apps</a:t>
            </a:r>
          </a:p>
        </p:txBody>
      </p:sp>
    </p:spTree>
    <p:extLst>
      <p:ext uri="{BB962C8B-B14F-4D97-AF65-F5344CB8AC3E}">
        <p14:creationId xmlns:p14="http://schemas.microsoft.com/office/powerpoint/2010/main" val="23886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800" b="1" dirty="0">
                <a:solidFill>
                  <a:schemeClr val="bg1"/>
                </a:solidFill>
              </a:rPr>
              <a:t>Research Model &amp; Hypotheses</a:t>
            </a:r>
            <a:endParaRPr lang="en-US" sz="4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92507"/>
          </a:xfrm>
        </p:spPr>
        <p:txBody>
          <a:bodyPr/>
          <a:lstStyle/>
          <a:p>
            <a:fld id="{96E69268-9C8B-4EBF-A9EE-DC5DC2D48DC3}" type="slidenum">
              <a:rPr lang="en-US" sz="2000" smtClean="0"/>
              <a:pPr/>
              <a:t>10</a:t>
            </a:fld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493711" y="1295400"/>
            <a:ext cx="11198543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412750" indent="-285750">
              <a:lnSpc>
                <a:spcPct val="110000"/>
              </a:lnSpc>
              <a:spcAft>
                <a:spcPts val="600"/>
              </a:spcAft>
              <a:buClr>
                <a:schemeClr val="bg1"/>
              </a:buClr>
              <a:buSzPts val="1600"/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70CFFF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3112753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2A2E05-E12F-8779-E99E-94D227A61280}"/>
              </a:ext>
            </a:extLst>
          </p:cNvPr>
          <p:cNvGrpSpPr/>
          <p:nvPr/>
        </p:nvGrpSpPr>
        <p:grpSpPr>
          <a:xfrm>
            <a:off x="760412" y="1752600"/>
            <a:ext cx="10591800" cy="4754830"/>
            <a:chOff x="179512" y="1259674"/>
            <a:chExt cx="8229763" cy="4710113"/>
          </a:xfrm>
          <a:noFill/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CADD2D1-65E5-53EC-A985-64737945CD50}"/>
                </a:ext>
              </a:extLst>
            </p:cNvPr>
            <p:cNvSpPr/>
            <p:nvPr/>
          </p:nvSpPr>
          <p:spPr>
            <a:xfrm>
              <a:off x="6250051" y="1259674"/>
              <a:ext cx="1990928" cy="695697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Brand </a:t>
              </a:r>
              <a:r>
                <a:rPr lang="en-US" sz="18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Avoidance</a:t>
              </a:r>
              <a:endParaRPr lang="en-US" sz="18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35D00D7-68B2-4BAC-17A5-3CD342693EFD}"/>
                </a:ext>
              </a:extLst>
            </p:cNvPr>
            <p:cNvSpPr/>
            <p:nvPr/>
          </p:nvSpPr>
          <p:spPr>
            <a:xfrm>
              <a:off x="6250051" y="2445271"/>
              <a:ext cx="1990928" cy="69569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Private </a:t>
              </a:r>
              <a:r>
                <a:rPr lang="en-US" sz="18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Complaining</a:t>
              </a:r>
              <a:endParaRPr lang="en-US" sz="18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4D71EE5-6727-7AC0-2F47-BB95EA2547B9}"/>
                </a:ext>
              </a:extLst>
            </p:cNvPr>
            <p:cNvSpPr/>
            <p:nvPr/>
          </p:nvSpPr>
          <p:spPr>
            <a:xfrm>
              <a:off x="6250051" y="3697072"/>
              <a:ext cx="1996489" cy="69569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Public </a:t>
              </a:r>
              <a:r>
                <a:rPr lang="en-US" sz="18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Complaining</a:t>
              </a:r>
              <a:endParaRPr lang="en-US" sz="18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F42F3B4-394C-16F9-50E6-20ADDBBB0279}"/>
                </a:ext>
              </a:extLst>
            </p:cNvPr>
            <p:cNvSpPr/>
            <p:nvPr/>
          </p:nvSpPr>
          <p:spPr>
            <a:xfrm>
              <a:off x="3275335" y="2577487"/>
              <a:ext cx="1391280" cy="842678"/>
            </a:xfrm>
            <a:prstGeom prst="rect">
              <a:avLst/>
            </a:prstGeom>
            <a:solidFill>
              <a:srgbClr val="558ED5"/>
            </a:solidFill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Travel App </a:t>
              </a:r>
              <a:b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</a:br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Brand Hate 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A784CAB-D56B-3307-45D3-6D61FC620761}"/>
                </a:ext>
              </a:extLst>
            </p:cNvPr>
            <p:cNvCxnSpPr>
              <a:stCxn id="27" idx="3"/>
              <a:endCxn id="10" idx="1"/>
            </p:cNvCxnSpPr>
            <p:nvPr/>
          </p:nvCxnSpPr>
          <p:spPr>
            <a:xfrm flipV="1">
              <a:off x="2034485" y="2998826"/>
              <a:ext cx="1240850" cy="795369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302D703-1DB5-052C-5C5A-32710372C34A}"/>
                </a:ext>
              </a:extLst>
            </p:cNvPr>
            <p:cNvCxnSpPr>
              <a:stCxn id="31" idx="3"/>
              <a:endCxn id="10" idx="1"/>
            </p:cNvCxnSpPr>
            <p:nvPr/>
          </p:nvCxnSpPr>
          <p:spPr>
            <a:xfrm>
              <a:off x="2043152" y="1587893"/>
              <a:ext cx="1232183" cy="1410933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034D0DD-95EA-ADE2-C702-C9C61B34B342}"/>
                </a:ext>
              </a:extLst>
            </p:cNvPr>
            <p:cNvCxnSpPr>
              <a:stCxn id="64" idx="3"/>
              <a:endCxn id="10" idx="1"/>
            </p:cNvCxnSpPr>
            <p:nvPr/>
          </p:nvCxnSpPr>
          <p:spPr>
            <a:xfrm>
              <a:off x="2043152" y="2691044"/>
              <a:ext cx="1232183" cy="307782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ECB9C801-026A-031E-98AA-E916812CA63E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4666615" y="1522519"/>
              <a:ext cx="1583436" cy="1476307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FFAA706B-A4C4-3308-19B1-922A01712321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4666615" y="2708116"/>
              <a:ext cx="1583436" cy="290710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AD7FE7B-5CA0-4F63-BCDB-C560521DB62D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>
              <a:off x="4666615" y="2998826"/>
              <a:ext cx="1583436" cy="961091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51C55C4-7E07-0161-8F94-6E1C960A07BD}"/>
                </a:ext>
              </a:extLst>
            </p:cNvPr>
            <p:cNvSpPr txBox="1"/>
            <p:nvPr/>
          </p:nvSpPr>
          <p:spPr>
            <a:xfrm>
              <a:off x="5597131" y="3888569"/>
              <a:ext cx="346505" cy="393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H8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EF3F87E-9051-7447-76CF-B5CE23B5527F}"/>
                </a:ext>
              </a:extLst>
            </p:cNvPr>
            <p:cNvSpPr txBox="1"/>
            <p:nvPr/>
          </p:nvSpPr>
          <p:spPr>
            <a:xfrm>
              <a:off x="5549629" y="1646300"/>
              <a:ext cx="346505" cy="393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H5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63C8BDA-A92B-206B-F70B-9B1D7A854B66}"/>
                </a:ext>
              </a:extLst>
            </p:cNvPr>
            <p:cNvSpPr txBox="1"/>
            <p:nvPr/>
          </p:nvSpPr>
          <p:spPr>
            <a:xfrm>
              <a:off x="5540548" y="3171141"/>
              <a:ext cx="346505" cy="393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H7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E617ED-F0BF-DF4D-54EB-E0A99E9A8991}"/>
                </a:ext>
              </a:extLst>
            </p:cNvPr>
            <p:cNvSpPr txBox="1"/>
            <p:nvPr/>
          </p:nvSpPr>
          <p:spPr>
            <a:xfrm>
              <a:off x="5542466" y="2476598"/>
              <a:ext cx="346505" cy="393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H6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6BFE896-AB94-8DD2-CFE6-CB4EA65A4E8E}"/>
                </a:ext>
              </a:extLst>
            </p:cNvPr>
            <p:cNvSpPr/>
            <p:nvPr/>
          </p:nvSpPr>
          <p:spPr>
            <a:xfrm>
              <a:off x="6287980" y="4922148"/>
              <a:ext cx="1990928" cy="596400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Patronage </a:t>
              </a:r>
              <a:r>
                <a:rPr lang="en-US" sz="18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Reduction</a:t>
              </a:r>
              <a:endParaRPr lang="en-US" sz="18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9A21C2A-65F5-D898-39AD-4D0406B07CAB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>
              <a:off x="4666615" y="2998826"/>
              <a:ext cx="1621365" cy="2186165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286FD29-27EF-A921-96F5-E02B23524A7B}"/>
                </a:ext>
              </a:extLst>
            </p:cNvPr>
            <p:cNvSpPr/>
            <p:nvPr/>
          </p:nvSpPr>
          <p:spPr>
            <a:xfrm>
              <a:off x="6174192" y="2270483"/>
              <a:ext cx="2197155" cy="2236596"/>
            </a:xfrm>
            <a:prstGeom prst="rect">
              <a:avLst/>
            </a:prstGeom>
            <a:grpFill/>
            <a:ln>
              <a:solidFill>
                <a:srgbClr val="558ED5"/>
              </a:solidFill>
              <a:prstDash val="sys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A329364-EA2D-CD00-32B6-9E5BB055B0FD}"/>
                </a:ext>
              </a:extLst>
            </p:cNvPr>
            <p:cNvSpPr txBox="1"/>
            <p:nvPr/>
          </p:nvSpPr>
          <p:spPr>
            <a:xfrm>
              <a:off x="6174192" y="3332382"/>
              <a:ext cx="2197155" cy="365859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800" i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Indirect  Vengeance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DCB2D72-96B5-D67D-D05D-97BC124C7081}"/>
                </a:ext>
              </a:extLst>
            </p:cNvPr>
            <p:cNvSpPr txBox="1"/>
            <p:nvPr/>
          </p:nvSpPr>
          <p:spPr>
            <a:xfrm>
              <a:off x="6231086" y="5603928"/>
              <a:ext cx="2178189" cy="365859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800" i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Direct Vengeance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6E0BFAB-E359-199E-BC94-684C3653B1E5}"/>
                </a:ext>
              </a:extLst>
            </p:cNvPr>
            <p:cNvSpPr/>
            <p:nvPr/>
          </p:nvSpPr>
          <p:spPr>
            <a:xfrm>
              <a:off x="6184866" y="4636240"/>
              <a:ext cx="2197155" cy="1312267"/>
            </a:xfrm>
            <a:prstGeom prst="rect">
              <a:avLst/>
            </a:prstGeom>
            <a:grpFill/>
            <a:ln>
              <a:solidFill>
                <a:srgbClr val="558ED5"/>
              </a:solidFill>
              <a:prstDash val="sys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83BA95F-01C3-1774-64DA-F8AFCE7B9622}"/>
                </a:ext>
              </a:extLst>
            </p:cNvPr>
            <p:cNvSpPr/>
            <p:nvPr/>
          </p:nvSpPr>
          <p:spPr>
            <a:xfrm>
              <a:off x="179512" y="3480258"/>
              <a:ext cx="1854973" cy="627874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Negative Past Experience 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B6348AA-8560-E675-A6BF-B398AEA4CAF4}"/>
                </a:ext>
              </a:extLst>
            </p:cNvPr>
            <p:cNvSpPr txBox="1"/>
            <p:nvPr/>
          </p:nvSpPr>
          <p:spPr>
            <a:xfrm>
              <a:off x="2249593" y="1593369"/>
              <a:ext cx="346505" cy="393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H1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2BE8C17-6D4A-69AE-FBE1-E35A0EEB7B07}"/>
                </a:ext>
              </a:extLst>
            </p:cNvPr>
            <p:cNvSpPr txBox="1"/>
            <p:nvPr/>
          </p:nvSpPr>
          <p:spPr>
            <a:xfrm>
              <a:off x="2226903" y="2462833"/>
              <a:ext cx="784520" cy="393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H2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8DC3F96-43F1-7FFD-417C-90115460D858}"/>
                </a:ext>
              </a:extLst>
            </p:cNvPr>
            <p:cNvSpPr txBox="1"/>
            <p:nvPr/>
          </p:nvSpPr>
          <p:spPr>
            <a:xfrm>
              <a:off x="2211666" y="3198404"/>
              <a:ext cx="346505" cy="393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H3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4FCC046-5D0C-DC0A-64E4-559BB3F94E0A}"/>
                </a:ext>
              </a:extLst>
            </p:cNvPr>
            <p:cNvSpPr/>
            <p:nvPr/>
          </p:nvSpPr>
          <p:spPr>
            <a:xfrm>
              <a:off x="188179" y="1273956"/>
              <a:ext cx="1854973" cy="627874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Symbolic </a:t>
              </a:r>
              <a:r>
                <a:rPr lang="en-US" sz="18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Incongruity</a:t>
              </a:r>
              <a:endParaRPr lang="en-US" sz="18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933F264-CD2E-C4C7-7A08-F8EB4F9DAA1F}"/>
                </a:ext>
              </a:extLst>
            </p:cNvPr>
            <p:cNvSpPr/>
            <p:nvPr/>
          </p:nvSpPr>
          <p:spPr>
            <a:xfrm>
              <a:off x="188179" y="2377107"/>
              <a:ext cx="1854973" cy="627874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Ideological </a:t>
              </a:r>
              <a:r>
                <a:rPr lang="en-US" sz="18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Incompatibility</a:t>
              </a:r>
              <a:endParaRPr lang="en-US" sz="18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CB997FF-3454-439C-AB5E-9BF4E470B45A}"/>
                </a:ext>
              </a:extLst>
            </p:cNvPr>
            <p:cNvSpPr/>
            <p:nvPr/>
          </p:nvSpPr>
          <p:spPr>
            <a:xfrm>
              <a:off x="188179" y="4583408"/>
              <a:ext cx="1854973" cy="62787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Poor Brand </a:t>
              </a:r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Relationship Quality 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09BEFAA7-F852-3D04-7EFA-51B72754EF06}"/>
                </a:ext>
              </a:extLst>
            </p:cNvPr>
            <p:cNvCxnSpPr>
              <a:stCxn id="65" idx="3"/>
              <a:endCxn id="10" idx="1"/>
            </p:cNvCxnSpPr>
            <p:nvPr/>
          </p:nvCxnSpPr>
          <p:spPr>
            <a:xfrm flipV="1">
              <a:off x="2043152" y="2998826"/>
              <a:ext cx="1232183" cy="1898519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6E416FD-5FEB-795C-DCC3-E7D1F8F74082}"/>
                </a:ext>
              </a:extLst>
            </p:cNvPr>
            <p:cNvSpPr txBox="1"/>
            <p:nvPr/>
          </p:nvSpPr>
          <p:spPr>
            <a:xfrm>
              <a:off x="2217078" y="3959916"/>
              <a:ext cx="346505" cy="393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H4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986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A764E3A-6EB4-3AE7-4F5C-7D7E291C2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092" y="987326"/>
            <a:ext cx="5448616" cy="3071192"/>
          </a:xfrm>
          <a:prstGeom prst="rect">
            <a:avLst/>
          </a:prstGeom>
        </p:spPr>
      </p:pic>
      <p:sp>
        <p:nvSpPr>
          <p:cNvPr id="146" name="Title 145"/>
          <p:cNvSpPr>
            <a:spLocks noGrp="1"/>
          </p:cNvSpPr>
          <p:nvPr>
            <p:ph type="title"/>
          </p:nvPr>
        </p:nvSpPr>
        <p:spPr>
          <a:xfrm>
            <a:off x="609441" y="449626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Method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60412" y="1659285"/>
            <a:ext cx="1075537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Purposive </a:t>
            </a:r>
            <a:r>
              <a:rPr lang="en-US" dirty="0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(non-probability</a:t>
            </a:r>
            <a:r>
              <a:rPr lang="en-US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sampling </a:t>
            </a:r>
          </a:p>
          <a:p>
            <a:pPr marL="347472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Online survey through traveling agencies </a:t>
            </a:r>
          </a:p>
          <a:p>
            <a:pPr marL="347472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549 usable responses </a:t>
            </a:r>
          </a:p>
          <a:p>
            <a:pPr marL="347472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Two stage PLS-SEM Analysis</a:t>
            </a:r>
          </a:p>
          <a:p>
            <a:pPr marL="347472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Measurement Model analysis </a:t>
            </a:r>
          </a:p>
          <a:p>
            <a:pPr marL="956966" lvl="2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200" b="1" dirty="0" smtClean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Loadings </a:t>
            </a:r>
            <a:r>
              <a:rPr lang="en-US" sz="2200" b="1" dirty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&gt; 0.50</a:t>
            </a:r>
          </a:p>
          <a:p>
            <a:pPr marL="956966" lvl="2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Composite Reliability &gt;  0.70 </a:t>
            </a:r>
          </a:p>
          <a:p>
            <a:pPr marL="956966" lvl="2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AVE &gt; 0.5</a:t>
            </a:r>
          </a:p>
          <a:p>
            <a:pPr marL="956966" lvl="2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Correlation of two constructs &lt; 0.9 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73DA0D2-5B08-A07C-5A37-D370D54B616E}"/>
              </a:ext>
            </a:extLst>
          </p:cNvPr>
          <p:cNvGrpSpPr/>
          <p:nvPr/>
        </p:nvGrpSpPr>
        <p:grpSpPr>
          <a:xfrm>
            <a:off x="7313611" y="1806701"/>
            <a:ext cx="3837577" cy="4914775"/>
            <a:chOff x="4448612" y="358385"/>
            <a:chExt cx="2964560" cy="3647157"/>
          </a:xfrm>
        </p:grpSpPr>
        <p:pic>
          <p:nvPicPr>
            <p:cNvPr id="9" name="Picture 8" descr="Table&#10;&#10;Description automatically generated with low confidence">
              <a:extLst>
                <a:ext uri="{FF2B5EF4-FFF2-40B4-BE49-F238E27FC236}">
                  <a16:creationId xmlns:a16="http://schemas.microsoft.com/office/drawing/2014/main" id="{98B3FEB9-80D8-39B9-6ECA-88106228D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90312" y="2491821"/>
              <a:ext cx="2922859" cy="1513721"/>
            </a:xfrm>
            <a:prstGeom prst="rect">
              <a:avLst/>
            </a:prstGeom>
          </p:spPr>
        </p:pic>
        <p:pic>
          <p:nvPicPr>
            <p:cNvPr id="10" name="Picture 9" descr="Table&#10;&#10;Description automatically generated">
              <a:extLst>
                <a:ext uri="{FF2B5EF4-FFF2-40B4-BE49-F238E27FC236}">
                  <a16:creationId xmlns:a16="http://schemas.microsoft.com/office/drawing/2014/main" id="{D1F0142E-6B40-A2A0-52B4-81CDE4D106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48612" y="358385"/>
              <a:ext cx="2964560" cy="2133436"/>
            </a:xfrm>
            <a:prstGeom prst="rect">
              <a:avLst/>
            </a:prstGeom>
          </p:spPr>
        </p:pic>
      </p:grpSp>
      <p:pic>
        <p:nvPicPr>
          <p:cNvPr id="11" name="Picture 10" descr="Table&#10;&#10;Description automatically generated">
            <a:extLst>
              <a:ext uri="{FF2B5EF4-FFF2-40B4-BE49-F238E27FC236}">
                <a16:creationId xmlns:a16="http://schemas.microsoft.com/office/drawing/2014/main" id="{03B5AB78-4122-2E01-E8D3-A63F447793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1826" y="4963656"/>
            <a:ext cx="5029985" cy="1792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73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676400"/>
            <a:ext cx="8152108" cy="4900970"/>
          </a:xfrm>
          <a:prstGeom prst="rect">
            <a:avLst/>
          </a:prstGeom>
        </p:spPr>
      </p:pic>
      <p:sp>
        <p:nvSpPr>
          <p:cNvPr id="6" name="Title 145"/>
          <p:cNvSpPr>
            <a:spLocks noGrp="1"/>
          </p:cNvSpPr>
          <p:nvPr>
            <p:ph type="title"/>
          </p:nvPr>
        </p:nvSpPr>
        <p:spPr>
          <a:xfrm>
            <a:off x="609441" y="449626"/>
            <a:ext cx="10969943" cy="711081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Sample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487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800" b="1" dirty="0" smtClean="0">
                <a:solidFill>
                  <a:schemeClr val="bg1"/>
                </a:solidFill>
              </a:rPr>
              <a:t>Results</a:t>
            </a:r>
            <a:endParaRPr lang="en-US" sz="4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493711" y="1295400"/>
            <a:ext cx="11198543" cy="5032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412750" indent="-285750">
              <a:lnSpc>
                <a:spcPct val="110000"/>
              </a:lnSpc>
              <a:spcAft>
                <a:spcPts val="600"/>
              </a:spcAft>
              <a:buClr>
                <a:schemeClr val="bg1"/>
              </a:buClr>
              <a:buSzPts val="1600"/>
              <a:buFont typeface="Wingdings" panose="05000000000000000000" pitchFamily="2" charset="2"/>
              <a:buChar char="Ø"/>
            </a:pPr>
            <a:endParaRPr lang="en-US" dirty="0">
              <a:solidFill>
                <a:srgbClr val="70CFFF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2895599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2A2E05-E12F-8779-E99E-94D227A61280}"/>
              </a:ext>
            </a:extLst>
          </p:cNvPr>
          <p:cNvGrpSpPr/>
          <p:nvPr/>
        </p:nvGrpSpPr>
        <p:grpSpPr>
          <a:xfrm>
            <a:off x="760412" y="1752600"/>
            <a:ext cx="10591800" cy="4403136"/>
            <a:chOff x="179512" y="1259674"/>
            <a:chExt cx="8229763" cy="4688833"/>
          </a:xfrm>
          <a:noFill/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CADD2D1-65E5-53EC-A985-64737945CD50}"/>
                </a:ext>
              </a:extLst>
            </p:cNvPr>
            <p:cNvSpPr/>
            <p:nvPr/>
          </p:nvSpPr>
          <p:spPr>
            <a:xfrm>
              <a:off x="6250051" y="1259674"/>
              <a:ext cx="1990928" cy="695697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Brand Avoidance (BRA)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35D00D7-68B2-4BAC-17A5-3CD342693EFD}"/>
                </a:ext>
              </a:extLst>
            </p:cNvPr>
            <p:cNvSpPr/>
            <p:nvPr/>
          </p:nvSpPr>
          <p:spPr>
            <a:xfrm>
              <a:off x="6250051" y="2445271"/>
              <a:ext cx="1990928" cy="69569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Private Complaining (PRC)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4D71EE5-6727-7AC0-2F47-BB95EA2547B9}"/>
                </a:ext>
              </a:extLst>
            </p:cNvPr>
            <p:cNvSpPr/>
            <p:nvPr/>
          </p:nvSpPr>
          <p:spPr>
            <a:xfrm>
              <a:off x="6250051" y="3697072"/>
              <a:ext cx="1996489" cy="69569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Public Complaining (PUC)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F42F3B4-394C-16F9-50E6-20ADDBBB0279}"/>
                </a:ext>
              </a:extLst>
            </p:cNvPr>
            <p:cNvSpPr/>
            <p:nvPr/>
          </p:nvSpPr>
          <p:spPr>
            <a:xfrm>
              <a:off x="3275335" y="2577487"/>
              <a:ext cx="1391280" cy="842678"/>
            </a:xfrm>
            <a:prstGeom prst="rect">
              <a:avLst/>
            </a:prstGeom>
            <a:solidFill>
              <a:srgbClr val="558ED5"/>
            </a:solidFill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Travel App </a:t>
              </a:r>
              <a:br>
                <a:rPr lang="en-US" sz="14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</a:br>
              <a:r>
                <a:rPr lang="en-US" sz="14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Brand Hate 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R2=.313</a:t>
              </a:r>
              <a:endParaRPr lang="en-US" sz="1400" b="1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A784CAB-D56B-3307-45D3-6D61FC620761}"/>
                </a:ext>
              </a:extLst>
            </p:cNvPr>
            <p:cNvCxnSpPr>
              <a:stCxn id="27" idx="3"/>
              <a:endCxn id="10" idx="1"/>
            </p:cNvCxnSpPr>
            <p:nvPr/>
          </p:nvCxnSpPr>
          <p:spPr>
            <a:xfrm flipV="1">
              <a:off x="2034485" y="2998826"/>
              <a:ext cx="1240850" cy="795369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302D703-1DB5-052C-5C5A-32710372C34A}"/>
                </a:ext>
              </a:extLst>
            </p:cNvPr>
            <p:cNvCxnSpPr>
              <a:stCxn id="31" idx="3"/>
              <a:endCxn id="10" idx="1"/>
            </p:cNvCxnSpPr>
            <p:nvPr/>
          </p:nvCxnSpPr>
          <p:spPr>
            <a:xfrm>
              <a:off x="2043152" y="1587893"/>
              <a:ext cx="1232183" cy="1410933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034D0DD-95EA-ADE2-C702-C9C61B34B342}"/>
                </a:ext>
              </a:extLst>
            </p:cNvPr>
            <p:cNvCxnSpPr>
              <a:stCxn id="64" idx="3"/>
              <a:endCxn id="10" idx="1"/>
            </p:cNvCxnSpPr>
            <p:nvPr/>
          </p:nvCxnSpPr>
          <p:spPr>
            <a:xfrm>
              <a:off x="2043152" y="2691044"/>
              <a:ext cx="1232183" cy="307782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ECB9C801-026A-031E-98AA-E916812CA63E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4666615" y="1522519"/>
              <a:ext cx="1583436" cy="1476307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FFAA706B-A4C4-3308-19B1-922A01712321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4666615" y="2708116"/>
              <a:ext cx="1583436" cy="290710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AD7FE7B-5CA0-4F63-BCDB-C560521DB62D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>
              <a:off x="4666615" y="2998826"/>
              <a:ext cx="1583436" cy="961091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51C55C4-7E07-0161-8F94-6E1C960A07BD}"/>
                </a:ext>
              </a:extLst>
            </p:cNvPr>
            <p:cNvSpPr txBox="1"/>
            <p:nvPr/>
          </p:nvSpPr>
          <p:spPr>
            <a:xfrm>
              <a:off x="5597131" y="3888569"/>
              <a:ext cx="600592" cy="327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.533***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EF3F87E-9051-7447-76CF-B5CE23B5527F}"/>
                </a:ext>
              </a:extLst>
            </p:cNvPr>
            <p:cNvSpPr txBox="1"/>
            <p:nvPr/>
          </p:nvSpPr>
          <p:spPr>
            <a:xfrm>
              <a:off x="5549629" y="1646300"/>
              <a:ext cx="600592" cy="327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.295***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63C8BDA-A92B-206B-F70B-9B1D7A854B66}"/>
                </a:ext>
              </a:extLst>
            </p:cNvPr>
            <p:cNvSpPr txBox="1"/>
            <p:nvPr/>
          </p:nvSpPr>
          <p:spPr>
            <a:xfrm>
              <a:off x="5542078" y="3201987"/>
              <a:ext cx="600592" cy="327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.549***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E617ED-F0BF-DF4D-54EB-E0A99E9A8991}"/>
                </a:ext>
              </a:extLst>
            </p:cNvPr>
            <p:cNvSpPr txBox="1"/>
            <p:nvPr/>
          </p:nvSpPr>
          <p:spPr>
            <a:xfrm>
              <a:off x="5542466" y="2476598"/>
              <a:ext cx="600592" cy="327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.496***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6BFE896-AB94-8DD2-CFE6-CB4EA65A4E8E}"/>
                </a:ext>
              </a:extLst>
            </p:cNvPr>
            <p:cNvSpPr/>
            <p:nvPr/>
          </p:nvSpPr>
          <p:spPr>
            <a:xfrm>
              <a:off x="6287980" y="4922148"/>
              <a:ext cx="1990928" cy="596400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Patronage Reduction (PAR)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9A21C2A-65F5-D898-39AD-4D0406B07CAB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>
              <a:off x="4666615" y="2998826"/>
              <a:ext cx="1621365" cy="2186165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286FD29-27EF-A921-96F5-E02B23524A7B}"/>
                </a:ext>
              </a:extLst>
            </p:cNvPr>
            <p:cNvSpPr/>
            <p:nvPr/>
          </p:nvSpPr>
          <p:spPr>
            <a:xfrm>
              <a:off x="6174192" y="2270483"/>
              <a:ext cx="2197155" cy="2236596"/>
            </a:xfrm>
            <a:prstGeom prst="rect">
              <a:avLst/>
            </a:prstGeom>
            <a:grpFill/>
            <a:ln>
              <a:solidFill>
                <a:srgbClr val="558ED5"/>
              </a:solidFill>
              <a:prstDash val="sys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A329364-EA2D-CD00-32B6-9E5BB055B0FD}"/>
                </a:ext>
              </a:extLst>
            </p:cNvPr>
            <p:cNvSpPr txBox="1"/>
            <p:nvPr/>
          </p:nvSpPr>
          <p:spPr>
            <a:xfrm>
              <a:off x="6174192" y="3332382"/>
              <a:ext cx="2197155" cy="327747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Indirect  Vengeance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DCB2D72-96B5-D67D-D05D-97BC124C7081}"/>
                </a:ext>
              </a:extLst>
            </p:cNvPr>
            <p:cNvSpPr txBox="1"/>
            <p:nvPr/>
          </p:nvSpPr>
          <p:spPr>
            <a:xfrm>
              <a:off x="6231086" y="5603928"/>
              <a:ext cx="2178189" cy="327747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Direct Vengeance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6E0BFAB-E359-199E-BC94-684C3653B1E5}"/>
                </a:ext>
              </a:extLst>
            </p:cNvPr>
            <p:cNvSpPr/>
            <p:nvPr/>
          </p:nvSpPr>
          <p:spPr>
            <a:xfrm>
              <a:off x="6184866" y="4636240"/>
              <a:ext cx="2197155" cy="1312267"/>
            </a:xfrm>
            <a:prstGeom prst="rect">
              <a:avLst/>
            </a:prstGeom>
            <a:grpFill/>
            <a:ln>
              <a:solidFill>
                <a:srgbClr val="558ED5"/>
              </a:solidFill>
              <a:prstDash val="sys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83BA95F-01C3-1774-64DA-F8AFCE7B9622}"/>
                </a:ext>
              </a:extLst>
            </p:cNvPr>
            <p:cNvSpPr/>
            <p:nvPr/>
          </p:nvSpPr>
          <p:spPr>
            <a:xfrm>
              <a:off x="179512" y="3480258"/>
              <a:ext cx="1854973" cy="627874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Negative Past Experience (NPE)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B6348AA-8560-E675-A6BF-B398AEA4CAF4}"/>
                </a:ext>
              </a:extLst>
            </p:cNvPr>
            <p:cNvSpPr txBox="1"/>
            <p:nvPr/>
          </p:nvSpPr>
          <p:spPr>
            <a:xfrm>
              <a:off x="2249593" y="1593370"/>
              <a:ext cx="600592" cy="327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.164***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2BE8C17-6D4A-69AE-FBE1-E35A0EEB7B07}"/>
                </a:ext>
              </a:extLst>
            </p:cNvPr>
            <p:cNvSpPr txBox="1"/>
            <p:nvPr/>
          </p:nvSpPr>
          <p:spPr>
            <a:xfrm>
              <a:off x="2226903" y="2462833"/>
              <a:ext cx="784520" cy="327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.324***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8DC3F96-43F1-7FFD-417C-90115460D858}"/>
                </a:ext>
              </a:extLst>
            </p:cNvPr>
            <p:cNvSpPr txBox="1"/>
            <p:nvPr/>
          </p:nvSpPr>
          <p:spPr>
            <a:xfrm>
              <a:off x="2211666" y="3198404"/>
              <a:ext cx="600592" cy="327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.128***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4FCC046-5D0C-DC0A-64E4-559BB3F94E0A}"/>
                </a:ext>
              </a:extLst>
            </p:cNvPr>
            <p:cNvSpPr/>
            <p:nvPr/>
          </p:nvSpPr>
          <p:spPr>
            <a:xfrm>
              <a:off x="188179" y="1273956"/>
              <a:ext cx="1854973" cy="627874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Symbolic Incongruity (SYI)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933F264-CD2E-C4C7-7A08-F8EB4F9DAA1F}"/>
                </a:ext>
              </a:extLst>
            </p:cNvPr>
            <p:cNvSpPr/>
            <p:nvPr/>
          </p:nvSpPr>
          <p:spPr>
            <a:xfrm>
              <a:off x="188179" y="2377107"/>
              <a:ext cx="1854973" cy="627874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Ideological Incompatibility (IDI)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CB997FF-3454-439C-AB5E-9BF4E470B45A}"/>
                </a:ext>
              </a:extLst>
            </p:cNvPr>
            <p:cNvSpPr/>
            <p:nvPr/>
          </p:nvSpPr>
          <p:spPr>
            <a:xfrm>
              <a:off x="188179" y="4583408"/>
              <a:ext cx="1854973" cy="62787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Poor Brand </a:t>
              </a:r>
              <a:r>
                <a:rPr lang="en-US" sz="14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Relationship Quality (BRQ)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09BEFAA7-F852-3D04-7EFA-51B72754EF06}"/>
                </a:ext>
              </a:extLst>
            </p:cNvPr>
            <p:cNvCxnSpPr>
              <a:stCxn id="65" idx="3"/>
              <a:endCxn id="10" idx="1"/>
            </p:cNvCxnSpPr>
            <p:nvPr/>
          </p:nvCxnSpPr>
          <p:spPr>
            <a:xfrm flipV="1">
              <a:off x="2043152" y="2998826"/>
              <a:ext cx="1232183" cy="1898519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6E416FD-5FEB-795C-DCC3-E7D1F8F74082}"/>
                </a:ext>
              </a:extLst>
            </p:cNvPr>
            <p:cNvSpPr txBox="1"/>
            <p:nvPr/>
          </p:nvSpPr>
          <p:spPr>
            <a:xfrm>
              <a:off x="2217078" y="3959916"/>
              <a:ext cx="600592" cy="327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.100***</a:t>
              </a:r>
              <a:endParaRPr lang="en-US" sz="14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</p:grpSp>
      <p:pic>
        <p:nvPicPr>
          <p:cNvPr id="36" name="Picture 35"/>
          <p:cNvPicPr/>
          <p:nvPr/>
        </p:nvPicPr>
        <p:blipFill>
          <a:blip r:embed="rId2"/>
          <a:stretch>
            <a:fillRect/>
          </a:stretch>
        </p:blipFill>
        <p:spPr>
          <a:xfrm>
            <a:off x="13030104" y="1684674"/>
            <a:ext cx="8575364" cy="425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87069" y="529830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Results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763269" y="1647233"/>
            <a:ext cx="10360343" cy="5363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All determinants </a:t>
            </a: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lead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towards brand hate </a:t>
            </a: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and </a:t>
            </a: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it leads to </a:t>
            </a:r>
            <a:r>
              <a:rPr lang="en-US" b="1" dirty="0" smtClean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brand </a:t>
            </a:r>
            <a:r>
              <a:rPr lang="en-US" b="1" dirty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avoidance, patronage reduction, private complaining, and public complaining</a:t>
            </a:r>
            <a:r>
              <a:rPr lang="en-US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chemeClr val="bg1"/>
              </a:solidFill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Among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all determinants,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ideological incompatibility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has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highest impact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on consumers brand hate for travel apps </a:t>
            </a:r>
          </a:p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It means </a:t>
            </a:r>
            <a:r>
              <a:rPr lang="en-US" b="1" dirty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unethical activities of brand 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or mismatch in ideology of the consumers with brand travel apps can lead to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brand hate </a:t>
            </a:r>
          </a:p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While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brand relationship quality has lowest impact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on brand hate </a:t>
            </a:r>
          </a:p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It is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found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that consumers are most likely to be involved in</a:t>
            </a:r>
            <a:r>
              <a:rPr lang="en-US" dirty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attack-like activities,</a:t>
            </a:r>
            <a:r>
              <a:rPr lang="en-US" dirty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i.e. </a:t>
            </a:r>
            <a:r>
              <a:rPr lang="en-US" b="1" dirty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private complaining and a public complaining 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if the brand disappoints them badly</a:t>
            </a:r>
          </a:p>
        </p:txBody>
      </p:sp>
    </p:spTree>
    <p:extLst>
      <p:ext uri="{BB962C8B-B14F-4D97-AF65-F5344CB8AC3E}">
        <p14:creationId xmlns:p14="http://schemas.microsoft.com/office/powerpoint/2010/main" val="310357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Theoretical Contribution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763269" y="1617389"/>
            <a:ext cx="10284143" cy="3107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The Study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extended and deepened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the brand hate model in the Travel app context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The study adopted </a:t>
            </a:r>
            <a:r>
              <a:rPr lang="en-US" b="1" dirty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Zhang &amp; Laroche (2020)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 multidimensional brand hate construct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which was quite limited in the literature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Previous researches mainly focused on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the positive emotions, usage intention and adoption of the travel apps</a:t>
            </a:r>
            <a:r>
              <a:rPr lang="en-US" dirty="0">
                <a:solidFill>
                  <a:srgbClr val="70CFFF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but this </a:t>
            </a: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study extends previous ones by focusing 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on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negative emotion of travel apps </a:t>
            </a:r>
          </a:p>
        </p:txBody>
      </p:sp>
    </p:spTree>
    <p:extLst>
      <p:ext uri="{BB962C8B-B14F-4D97-AF65-F5344CB8AC3E}">
        <p14:creationId xmlns:p14="http://schemas.microsoft.com/office/powerpoint/2010/main" val="413890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Managerial Implications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760413" y="1693589"/>
            <a:ext cx="10439400" cy="4097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Managers have to ensure that the company would </a:t>
            </a:r>
            <a:r>
              <a:rPr lang="en-US" b="1" dirty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not involve any unethical or immoral activity </a:t>
            </a:r>
            <a:endParaRPr lang="en-US" b="1" dirty="0">
              <a:solidFill>
                <a:srgbClr val="70CFFF"/>
              </a:solidFill>
              <a:ea typeface="Pangolin"/>
              <a:cs typeface="Times New Roman" panose="02020603050405020304" pitchFamily="18" charset="0"/>
              <a:sym typeface="Pangolin"/>
            </a:endParaRP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Travel App developers should provide a set of activities in apps through which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consumers consider how this brand is like them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Positive experience and high relationship consistency</a:t>
            </a:r>
            <a:r>
              <a:rPr lang="en-US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are needed to prevent negative emotions in customers </a:t>
            </a:r>
            <a:endParaRPr lang="en-US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  <a:sym typeface="Pangolin"/>
            </a:endParaRP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The research and development team should focus on two key attributes: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App design and efficiency</a:t>
            </a:r>
            <a:endParaRPr lang="en-US" b="1" dirty="0">
              <a:solidFill>
                <a:srgbClr val="70CFFF"/>
              </a:solidFill>
              <a:ea typeface="Pangolin"/>
              <a:cs typeface="Times New Roman" panose="02020603050405020304" pitchFamily="18" charset="0"/>
              <a:sym typeface="Pangolin"/>
            </a:endParaRPr>
          </a:p>
        </p:txBody>
      </p:sp>
    </p:spTree>
    <p:extLst>
      <p:ext uri="{BB962C8B-B14F-4D97-AF65-F5344CB8AC3E}">
        <p14:creationId xmlns:p14="http://schemas.microsoft.com/office/powerpoint/2010/main" val="128966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Limitations and Future Research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760413" y="1693589"/>
            <a:ext cx="10439400" cy="3488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Autofit/>
          </a:bodyPr>
          <a:lstStyle/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study classified </a:t>
            </a:r>
            <a:r>
              <a:rPr lang="en-US" b="1" dirty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domestic and foreign travelers 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but </a:t>
            </a:r>
            <a:r>
              <a:rPr lang="en-US" b="1" dirty="0">
                <a:solidFill>
                  <a:srgbClr val="70C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didn’t compare </a:t>
            </a: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them.  So future research can compare domestic and foreign travelers</a:t>
            </a:r>
          </a:p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The study only focused on the</a:t>
            </a:r>
            <a:r>
              <a:rPr lang="en-US" dirty="0">
                <a:solidFill>
                  <a:srgbClr val="70CFFF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brand hate for travel apps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and ignored the reasons for brand love. So, Future research can test the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determinants of brand love for travel apps 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endParaRPr lang="en-US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79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145"/>
          <p:cNvSpPr>
            <a:spLocks noGrp="1"/>
          </p:cNvSpPr>
          <p:nvPr>
            <p:ph type="title"/>
          </p:nvPr>
        </p:nvSpPr>
        <p:spPr>
          <a:xfrm>
            <a:off x="609441" y="1752600"/>
            <a:ext cx="10969943" cy="711081"/>
          </a:xfrm>
        </p:spPr>
        <p:txBody>
          <a:bodyPr/>
          <a:lstStyle/>
          <a:p>
            <a:r>
              <a:rPr lang="en" sz="6600" dirty="0">
                <a:solidFill>
                  <a:schemeClr val="bg1"/>
                </a:solidFill>
                <a:cs typeface="Times New Roman" panose="02020603050405020304" pitchFamily="18" charset="0"/>
              </a:rPr>
              <a:t>Thanks!</a:t>
            </a:r>
            <a:endParaRPr lang="en-US" sz="6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0114" y="2854476"/>
            <a:ext cx="10875782" cy="1003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solidFill>
                  <a:srgbClr val="70C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Any Question? </a:t>
            </a:r>
            <a:endParaRPr lang="en-US" sz="4400" b="1" dirty="0">
              <a:solidFill>
                <a:srgbClr val="70CFFF"/>
              </a:solidFill>
              <a:ea typeface="Pangolin"/>
              <a:cs typeface="Times New Roman" panose="02020603050405020304" pitchFamily="18" charset="0"/>
              <a:sym typeface="Pangoli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3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8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Antecedents of Brand Hate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379412" y="1295401"/>
            <a:ext cx="11198543" cy="5032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412750" indent="-285750">
              <a:lnSpc>
                <a:spcPct val="110000"/>
              </a:lnSpc>
              <a:spcAft>
                <a:spcPts val="600"/>
              </a:spcAft>
              <a:buClr>
                <a:schemeClr val="bg1"/>
              </a:buClr>
              <a:buSzPts val="1600"/>
              <a:buFont typeface="Wingdings" panose="05000000000000000000" pitchFamily="2" charset="2"/>
              <a:buChar char="Ø"/>
            </a:pPr>
            <a:endParaRPr lang="en-US" dirty="0">
              <a:solidFill>
                <a:srgbClr val="70CFFF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2895599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CA7B8E5-9DF0-A4CA-7C15-1F872BC3092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9412" y="1295402"/>
          <a:ext cx="11580971" cy="5390505"/>
        </p:xfrm>
        <a:graphic>
          <a:graphicData uri="http://schemas.openxmlformats.org/drawingml/2006/table">
            <a:tbl>
              <a:tblPr firstRow="1" firstCol="1" bandRow="1"/>
              <a:tblGrid>
                <a:gridCol w="2624245">
                  <a:extLst>
                    <a:ext uri="{9D8B030D-6E8A-4147-A177-3AD203B41FA5}">
                      <a16:colId xmlns:a16="http://schemas.microsoft.com/office/drawing/2014/main" val="1633976340"/>
                    </a:ext>
                  </a:extLst>
                </a:gridCol>
                <a:gridCol w="2716896">
                  <a:extLst>
                    <a:ext uri="{9D8B030D-6E8A-4147-A177-3AD203B41FA5}">
                      <a16:colId xmlns:a16="http://schemas.microsoft.com/office/drawing/2014/main" val="2810761732"/>
                    </a:ext>
                  </a:extLst>
                </a:gridCol>
                <a:gridCol w="2154061">
                  <a:extLst>
                    <a:ext uri="{9D8B030D-6E8A-4147-A177-3AD203B41FA5}">
                      <a16:colId xmlns:a16="http://schemas.microsoft.com/office/drawing/2014/main" val="186523317"/>
                    </a:ext>
                  </a:extLst>
                </a:gridCol>
                <a:gridCol w="2401893">
                  <a:extLst>
                    <a:ext uri="{9D8B030D-6E8A-4147-A177-3AD203B41FA5}">
                      <a16:colId xmlns:a16="http://schemas.microsoft.com/office/drawing/2014/main" val="1097715684"/>
                    </a:ext>
                  </a:extLst>
                </a:gridCol>
                <a:gridCol w="1683876">
                  <a:extLst>
                    <a:ext uri="{9D8B030D-6E8A-4147-A177-3AD203B41FA5}">
                      <a16:colId xmlns:a16="http://schemas.microsoft.com/office/drawing/2014/main" val="3735701103"/>
                    </a:ext>
                  </a:extLst>
                </a:gridCol>
              </a:tblGrid>
              <a:tr h="4571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Author (s)  (year)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Product-related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Consumer-related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Market/ Company-related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Other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075416"/>
                  </a:ext>
                </a:extLst>
              </a:tr>
              <a:tr h="10034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(Krishnamurthy and </a:t>
                      </a:r>
                      <a:r>
                        <a:rPr lang="en-US" sz="14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Kucuk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2009b)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Transactional dissatisfaction (with  retailer and quality of service)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190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Market-level dissatisfaction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Ideological incompatibility</a:t>
                      </a:r>
                      <a:endParaRPr lang="en-US" sz="1400" b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190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extLst>
                  <a:ext uri="{0D108BD9-81ED-4DB2-BD59-A6C34878D82A}">
                    <a16:rowId xmlns:a16="http://schemas.microsoft.com/office/drawing/2014/main" val="2361590601"/>
                  </a:ext>
                </a:extLst>
              </a:tr>
              <a:tr h="10034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Kucuk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2016a)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Transactional (dissatisfaction related to product failure)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Ideological (related to social     change) Consumer personality issues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190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Market-industry (related to irresponsible practices)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190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extLst>
                  <a:ext uri="{0D108BD9-81ED-4DB2-BD59-A6C34878D82A}">
                    <a16:rowId xmlns:a16="http://schemas.microsoft.com/office/drawing/2014/main" val="373067674"/>
                  </a:ext>
                </a:extLst>
              </a:tr>
              <a:tr h="4522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Zarantonello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et al. 2016)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Violations of expectations 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Taste systems</a:t>
                      </a:r>
                      <a:endParaRPr lang="en-US" sz="1400" b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Corporate wrongdoings</a:t>
                      </a:r>
                      <a:endParaRPr lang="en-US" sz="1400" b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190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extLst>
                  <a:ext uri="{0D108BD9-81ED-4DB2-BD59-A6C34878D82A}">
                    <a16:rowId xmlns:a16="http://schemas.microsoft.com/office/drawing/2014/main" val="133164785"/>
                  </a:ext>
                </a:extLst>
              </a:tr>
              <a:tr h="5202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Hegner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Fetscherin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and </a:t>
                      </a:r>
                      <a:r>
                        <a:rPr lang="en-US" sz="14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Delzen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2017)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Negative past experience</a:t>
                      </a:r>
                      <a:endParaRPr lang="en-US" sz="1400" b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Symbolic incongruity</a:t>
                      </a:r>
                      <a:endParaRPr lang="en-US" sz="1400" b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Ideological incompatibility</a:t>
                      </a:r>
                      <a:endParaRPr lang="en-US" sz="1400" b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190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extLst>
                  <a:ext uri="{0D108BD9-81ED-4DB2-BD59-A6C34878D82A}">
                    <a16:rowId xmlns:a16="http://schemas.microsoft.com/office/drawing/2014/main" val="2671297002"/>
                  </a:ext>
                </a:extLst>
              </a:tr>
              <a:tr h="498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Kucuk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2018)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Product or Service failure</a:t>
                      </a:r>
                      <a:endParaRPr lang="en-US" sz="1400" b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190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Corporate social responsibility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190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extLst>
                  <a:ext uri="{0D108BD9-81ED-4DB2-BD59-A6C34878D82A}">
                    <a16:rowId xmlns:a16="http://schemas.microsoft.com/office/drawing/2014/main" val="2763161996"/>
                  </a:ext>
                </a:extLst>
              </a:tr>
              <a:tr h="4522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Zarantonello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et al. 2018)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Negative past experience</a:t>
                      </a:r>
                      <a:endParaRPr lang="en-US" sz="1400" b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Image incongruence</a:t>
                      </a:r>
                      <a:endParaRPr lang="en-US" sz="1400" b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Corporate wrongdoings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190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extLst>
                  <a:ext uri="{0D108BD9-81ED-4DB2-BD59-A6C34878D82A}">
                    <a16:rowId xmlns:a16="http://schemas.microsoft.com/office/drawing/2014/main" val="748759305"/>
                  </a:ext>
                </a:extLst>
              </a:tr>
              <a:tr h="10034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(Hashim and </a:t>
                      </a:r>
                      <a:r>
                        <a:rPr lang="en-US" sz="14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Kasana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2019)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Negative past experience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Symbolic incongruity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Ideological incompatibility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Rumour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Poor Relationship Quality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5" marR="25185" marT="0" marB="0"/>
                </a:tc>
                <a:extLst>
                  <a:ext uri="{0D108BD9-81ED-4DB2-BD59-A6C34878D82A}">
                    <a16:rowId xmlns:a16="http://schemas.microsoft.com/office/drawing/2014/main" val="497085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27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Background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760413" y="1662113"/>
            <a:ext cx="10439400" cy="557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Autofit/>
          </a:bodyPr>
          <a:lstStyle/>
          <a:p>
            <a:pPr marL="347472" lvl="8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  <a:sym typeface="Pangolin"/>
              </a:rPr>
              <a:t>Smart phone usage is increasing</a:t>
            </a:r>
          </a:p>
          <a:p>
            <a:pPr marL="956965" lvl="3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  <a:sym typeface="Pangolin"/>
              </a:rPr>
              <a:t>6 billion users globally</a:t>
            </a:r>
          </a:p>
          <a:p>
            <a:pPr marL="956965" lvl="3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  <a:sym typeface="Pangolin"/>
              </a:rPr>
              <a:t>6 million apps available</a:t>
            </a:r>
          </a:p>
          <a:p>
            <a:pPr marL="956965" lvl="3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  <a:sym typeface="Pangolin"/>
              </a:rPr>
              <a:t>218 billion apps download till 2020</a:t>
            </a:r>
            <a:r>
              <a:rPr lang="en-US" dirty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  <a:sym typeface="Pangolin"/>
              </a:rPr>
              <a:t> </a:t>
            </a:r>
          </a:p>
          <a:p>
            <a:pPr marL="347472" lvl="8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  <a:sym typeface="Pangolin"/>
              </a:rPr>
              <a:t>Travel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  <a:sym typeface="Pangolin"/>
              </a:rPr>
              <a:t>app Engagement Benchmark Reports (2021)</a:t>
            </a:r>
          </a:p>
          <a:p>
            <a:pPr marL="956965" lvl="3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3-month retention rate for travel app was 29%, with a churn rate of 71%</a:t>
            </a:r>
          </a:p>
          <a:p>
            <a:pPr marL="347472" lvl="8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Moreover, </a:t>
            </a: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according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to Gupta et al.  (2018) </a:t>
            </a:r>
          </a:p>
          <a:p>
            <a:pPr marL="956965" lvl="3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Annual </a:t>
            </a:r>
            <a:r>
              <a:rPr lang="en-US" b="1" dirty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travel App retention rate is 10%, with a churn rate of 90</a:t>
            </a:r>
            <a:r>
              <a:rPr lang="en-US" b="1" dirty="0" smtClean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%. Only </a:t>
            </a:r>
            <a:r>
              <a:rPr lang="en-US" b="1" dirty="0">
                <a:solidFill>
                  <a:srgbClr val="70C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15% of travelers use travel apps to plan their trips 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2895599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94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8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Outcome of Brand Hate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379412" y="1295401"/>
            <a:ext cx="11198543" cy="5032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412750" indent="-285750">
              <a:lnSpc>
                <a:spcPct val="110000"/>
              </a:lnSpc>
              <a:spcAft>
                <a:spcPts val="600"/>
              </a:spcAft>
              <a:buClr>
                <a:schemeClr val="bg1"/>
              </a:buClr>
              <a:buSzPts val="1600"/>
              <a:buFont typeface="Wingdings" panose="05000000000000000000" pitchFamily="2" charset="2"/>
              <a:buChar char="Ø"/>
            </a:pPr>
            <a:endParaRPr lang="en-US" dirty="0">
              <a:solidFill>
                <a:srgbClr val="70CFFF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2895599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033E5B3-7531-6AF9-B039-BAE66627E5D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9412" y="1264922"/>
          <a:ext cx="11582401" cy="5169495"/>
        </p:xfrm>
        <a:graphic>
          <a:graphicData uri="http://schemas.openxmlformats.org/drawingml/2006/table">
            <a:tbl>
              <a:tblPr firstRow="1" firstCol="1" bandRow="1"/>
              <a:tblGrid>
                <a:gridCol w="2232329">
                  <a:extLst>
                    <a:ext uri="{9D8B030D-6E8A-4147-A177-3AD203B41FA5}">
                      <a16:colId xmlns:a16="http://schemas.microsoft.com/office/drawing/2014/main" val="1661888600"/>
                    </a:ext>
                  </a:extLst>
                </a:gridCol>
                <a:gridCol w="3113658">
                  <a:extLst>
                    <a:ext uri="{9D8B030D-6E8A-4147-A177-3AD203B41FA5}">
                      <a16:colId xmlns:a16="http://schemas.microsoft.com/office/drawing/2014/main" val="1974877574"/>
                    </a:ext>
                  </a:extLst>
                </a:gridCol>
                <a:gridCol w="2285775">
                  <a:extLst>
                    <a:ext uri="{9D8B030D-6E8A-4147-A177-3AD203B41FA5}">
                      <a16:colId xmlns:a16="http://schemas.microsoft.com/office/drawing/2014/main" val="3378750565"/>
                    </a:ext>
                  </a:extLst>
                </a:gridCol>
                <a:gridCol w="2165232">
                  <a:extLst>
                    <a:ext uri="{9D8B030D-6E8A-4147-A177-3AD203B41FA5}">
                      <a16:colId xmlns:a16="http://schemas.microsoft.com/office/drawing/2014/main" val="1795389547"/>
                    </a:ext>
                  </a:extLst>
                </a:gridCol>
                <a:gridCol w="1785407">
                  <a:extLst>
                    <a:ext uri="{9D8B030D-6E8A-4147-A177-3AD203B41FA5}">
                      <a16:colId xmlns:a16="http://schemas.microsoft.com/office/drawing/2014/main" val="4101265241"/>
                    </a:ext>
                  </a:extLst>
                </a:gridCol>
              </a:tblGrid>
              <a:tr h="335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Take a flight (passive behavior)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Take a fight (active behavior)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911405"/>
                  </a:ext>
                </a:extLst>
              </a:tr>
              <a:tr h="400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Author(s) year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Brand Avoidance/Switching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Private complaining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Public Complaining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186823"/>
                  </a:ext>
                </a:extLst>
              </a:tr>
              <a:tr h="5139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Kucuk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2016a)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Negative word of mouth</a:t>
                      </a: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Complaining 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Consumer boycott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extLst>
                  <a:ext uri="{0D108BD9-81ED-4DB2-BD59-A6C34878D82A}">
                    <a16:rowId xmlns:a16="http://schemas.microsoft.com/office/drawing/2014/main" val="4140869734"/>
                  </a:ext>
                </a:extLst>
              </a:tr>
              <a:tr h="482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Zarantonello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et al. 2016)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Patronage reduction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Negative word of mouth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Complaining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Protest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extLst>
                  <a:ext uri="{0D108BD9-81ED-4DB2-BD59-A6C34878D82A}">
                    <a16:rowId xmlns:a16="http://schemas.microsoft.com/office/drawing/2014/main" val="4163505547"/>
                  </a:ext>
                </a:extLst>
              </a:tr>
              <a:tr h="5529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Hegner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Fetscherin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and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Delzen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2017)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Brand Avoidance 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Negative word of mouth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190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Brand retaliation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extLst>
                  <a:ext uri="{0D108BD9-81ED-4DB2-BD59-A6C34878D82A}">
                    <a16:rowId xmlns:a16="http://schemas.microsoft.com/office/drawing/2014/main" val="509930701"/>
                  </a:ext>
                </a:extLst>
              </a:tr>
              <a:tr h="7319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Fetscherin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2019)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Brand Switching 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Private Complaining 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Public Complaining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Retaliation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extLst>
                  <a:ext uri="{0D108BD9-81ED-4DB2-BD59-A6C34878D82A}">
                    <a16:rowId xmlns:a16="http://schemas.microsoft.com/office/drawing/2014/main" val="2660411307"/>
                  </a:ext>
                </a:extLst>
              </a:tr>
              <a:tr h="482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(Curina et al. 2019)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Brand Avoidance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Negative word of mouth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Online Complaining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extLst>
                  <a:ext uri="{0D108BD9-81ED-4DB2-BD59-A6C34878D82A}">
                    <a16:rowId xmlns:a16="http://schemas.microsoft.com/office/drawing/2014/main" val="2562274319"/>
                  </a:ext>
                </a:extLst>
              </a:tr>
              <a:tr h="5077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(Zhang and Laroche 2020)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Patronage reduction</a:t>
                      </a:r>
                    </a:p>
                    <a:p>
                      <a:pPr marL="1905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Negative WOM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Complaint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Protest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extLst>
                  <a:ext uri="{0D108BD9-81ED-4DB2-BD59-A6C34878D82A}">
                    <a16:rowId xmlns:a16="http://schemas.microsoft.com/office/drawing/2014/main" val="2111964629"/>
                  </a:ext>
                </a:extLst>
              </a:tr>
              <a:tr h="482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(Curina et al. 2020)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Non-purchase intention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Offline NWOM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Online Complaining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extLst>
                  <a:ext uri="{0D108BD9-81ED-4DB2-BD59-A6C34878D82A}">
                    <a16:rowId xmlns:a16="http://schemas.microsoft.com/office/drawing/2014/main" val="3408811958"/>
                  </a:ext>
                </a:extLst>
              </a:tr>
              <a:tr h="6799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(Bayarassou, Becheur, and Valette-Florence 2020)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Avoidance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72" marR="35172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Revenge</a:t>
                      </a:r>
                    </a:p>
                  </a:txBody>
                  <a:tcPr marL="35172" marR="35172" marT="0" marB="0"/>
                </a:tc>
                <a:extLst>
                  <a:ext uri="{0D108BD9-81ED-4DB2-BD59-A6C34878D82A}">
                    <a16:rowId xmlns:a16="http://schemas.microsoft.com/office/drawing/2014/main" val="714363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22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145"/>
          <p:cNvSpPr>
            <a:spLocks noGrp="1"/>
          </p:cNvSpPr>
          <p:nvPr>
            <p:ph type="title"/>
          </p:nvPr>
        </p:nvSpPr>
        <p:spPr>
          <a:xfrm>
            <a:off x="455612" y="457200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latin typeface="+mn-lt"/>
              </a:rPr>
              <a:t>Results and Analysis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00AFB4-06A1-1072-CEEC-B4987F22C1F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8958" y="3244761"/>
          <a:ext cx="11630908" cy="3250483"/>
        </p:xfrm>
        <a:graphic>
          <a:graphicData uri="http://schemas.openxmlformats.org/drawingml/2006/table">
            <a:tbl>
              <a:tblPr firstRow="1" firstCol="1"/>
              <a:tblGrid>
                <a:gridCol w="2235461">
                  <a:extLst>
                    <a:ext uri="{9D8B030D-6E8A-4147-A177-3AD203B41FA5}">
                      <a16:colId xmlns:a16="http://schemas.microsoft.com/office/drawing/2014/main" val="3501412247"/>
                    </a:ext>
                  </a:extLst>
                </a:gridCol>
                <a:gridCol w="1028173">
                  <a:extLst>
                    <a:ext uri="{9D8B030D-6E8A-4147-A177-3AD203B41FA5}">
                      <a16:colId xmlns:a16="http://schemas.microsoft.com/office/drawing/2014/main" val="4186494716"/>
                    </a:ext>
                  </a:extLst>
                </a:gridCol>
                <a:gridCol w="1028173">
                  <a:extLst>
                    <a:ext uri="{9D8B030D-6E8A-4147-A177-3AD203B41FA5}">
                      <a16:colId xmlns:a16="http://schemas.microsoft.com/office/drawing/2014/main" val="1135750734"/>
                    </a:ext>
                  </a:extLst>
                </a:gridCol>
                <a:gridCol w="1300335">
                  <a:extLst>
                    <a:ext uri="{9D8B030D-6E8A-4147-A177-3AD203B41FA5}">
                      <a16:colId xmlns:a16="http://schemas.microsoft.com/office/drawing/2014/main" val="3498728454"/>
                    </a:ext>
                  </a:extLst>
                </a:gridCol>
                <a:gridCol w="1025846">
                  <a:extLst>
                    <a:ext uri="{9D8B030D-6E8A-4147-A177-3AD203B41FA5}">
                      <a16:colId xmlns:a16="http://schemas.microsoft.com/office/drawing/2014/main" val="4008560473"/>
                    </a:ext>
                  </a:extLst>
                </a:gridCol>
                <a:gridCol w="1470146">
                  <a:extLst>
                    <a:ext uri="{9D8B030D-6E8A-4147-A177-3AD203B41FA5}">
                      <a16:colId xmlns:a16="http://schemas.microsoft.com/office/drawing/2014/main" val="3980699981"/>
                    </a:ext>
                  </a:extLst>
                </a:gridCol>
                <a:gridCol w="858362">
                  <a:extLst>
                    <a:ext uri="{9D8B030D-6E8A-4147-A177-3AD203B41FA5}">
                      <a16:colId xmlns:a16="http://schemas.microsoft.com/office/drawing/2014/main" val="4104286130"/>
                    </a:ext>
                  </a:extLst>
                </a:gridCol>
                <a:gridCol w="837424">
                  <a:extLst>
                    <a:ext uri="{9D8B030D-6E8A-4147-A177-3AD203B41FA5}">
                      <a16:colId xmlns:a16="http://schemas.microsoft.com/office/drawing/2014/main" val="271325083"/>
                    </a:ext>
                  </a:extLst>
                </a:gridCol>
                <a:gridCol w="925821">
                  <a:extLst>
                    <a:ext uri="{9D8B030D-6E8A-4147-A177-3AD203B41FA5}">
                      <a16:colId xmlns:a16="http://schemas.microsoft.com/office/drawing/2014/main" val="1590375951"/>
                    </a:ext>
                  </a:extLst>
                </a:gridCol>
                <a:gridCol w="921167">
                  <a:extLst>
                    <a:ext uri="{9D8B030D-6E8A-4147-A177-3AD203B41FA5}">
                      <a16:colId xmlns:a16="http://schemas.microsoft.com/office/drawing/2014/main" val="2915230579"/>
                    </a:ext>
                  </a:extLst>
                </a:gridCol>
              </a:tblGrid>
              <a:tr h="6097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Hypotheses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Beta Values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STD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 Statistics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VIF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 Values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Supported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600" b="1" baseline="300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600" b="1" baseline="3000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1600" b="1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131795"/>
                  </a:ext>
                </a:extLst>
              </a:tr>
              <a:tr h="4127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H1: SYI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BH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0.164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0.058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2.860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1.560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0.002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0313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0.027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0.142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extLst>
                  <a:ext uri="{0D108BD9-81ED-4DB2-BD59-A6C34878D82A}">
                    <a16:rowId xmlns:a16="http://schemas.microsoft.com/office/drawing/2014/main" val="1413465595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H2: IDI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BH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0.324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0.064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5.067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1.303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0.000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0.080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extLst>
                  <a:ext uri="{0D108BD9-81ED-4DB2-BD59-A6C34878D82A}">
                    <a16:rowId xmlns:a16="http://schemas.microsoft.com/office/drawing/2014/main" val="3376726624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H3: NPE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BH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0.128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0.063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2.032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1.456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0.021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0.015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extLst>
                  <a:ext uri="{0D108BD9-81ED-4DB2-BD59-A6C34878D82A}">
                    <a16:rowId xmlns:a16="http://schemas.microsoft.com/office/drawing/2014/main" val="377536402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H4: BRQ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BH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0.100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0.054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1.856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1.894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0.032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0.011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extLst>
                  <a:ext uri="{0D108BD9-81ED-4DB2-BD59-A6C34878D82A}">
                    <a16:rowId xmlns:a16="http://schemas.microsoft.com/office/drawing/2014/main" val="311794858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H5: BH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BRA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0.295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0.048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6.150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1.000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0.000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0.095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extLst>
                  <a:ext uri="{0D108BD9-81ED-4DB2-BD59-A6C34878D82A}">
                    <a16:rowId xmlns:a16="http://schemas.microsoft.com/office/drawing/2014/main" val="1466798346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H6: BH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PAR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0.496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0.041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11.993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1.000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0.000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0.396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extLst>
                  <a:ext uri="{0D108BD9-81ED-4DB2-BD59-A6C34878D82A}">
                    <a16:rowId xmlns:a16="http://schemas.microsoft.com/office/drawing/2014/main" val="3820518144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H7: BH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PRC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0.549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0.043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12.709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1.000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0.000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0.431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extLst>
                  <a:ext uri="{0D108BD9-81ED-4DB2-BD59-A6C34878D82A}">
                    <a16:rowId xmlns:a16="http://schemas.microsoft.com/office/drawing/2014/main" val="3060606438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H8: BH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PUC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0.533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0.045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11.911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1.000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0.000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0.396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57" marR="55657" marT="0" marB="0"/>
                </a:tc>
                <a:extLst>
                  <a:ext uri="{0D108BD9-81ED-4DB2-BD59-A6C34878D82A}">
                    <a16:rowId xmlns:a16="http://schemas.microsoft.com/office/drawing/2014/main" val="760787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21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Motivation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760413" y="1672830"/>
            <a:ext cx="10439400" cy="5032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70CFFF"/>
                </a:solidFill>
                <a:cs typeface="Times New Roman" panose="02020603050405020304" pitchFamily="18" charset="0"/>
              </a:rPr>
              <a:t>Dissatisfaction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with travel apps</a:t>
            </a:r>
            <a:r>
              <a:rPr lang="en-US" dirty="0">
                <a:solidFill>
                  <a:srgbClr val="70CFFF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lead to why users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don't like or hate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using them</a:t>
            </a: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Brand hate studied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mostly physical </a:t>
            </a:r>
            <a:r>
              <a:rPr lang="en-US" b="1" dirty="0" smtClean="0">
                <a:solidFill>
                  <a:srgbClr val="70CFFF"/>
                </a:solidFill>
                <a:cs typeface="Times New Roman" panose="02020603050405020304" pitchFamily="18" charset="0"/>
              </a:rPr>
              <a:t>products,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wonder if also applicable to </a:t>
            </a:r>
            <a:r>
              <a:rPr lang="en-US" b="1" dirty="0" smtClean="0">
                <a:solidFill>
                  <a:srgbClr val="70CFFF"/>
                </a:solidFill>
                <a:cs typeface="Times New Roman" panose="02020603050405020304" pitchFamily="18" charset="0"/>
              </a:rPr>
              <a:t>digital products</a:t>
            </a:r>
            <a:endParaRPr lang="en-US" b="1" dirty="0">
              <a:solidFill>
                <a:srgbClr val="70CFFF"/>
              </a:solidFill>
              <a:cs typeface="Times New Roman" panose="02020603050405020304" pitchFamily="18" charset="0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Extend research </a:t>
            </a: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by introducing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Poor Brand Relationship Quality </a:t>
            </a: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Extend research by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decomposing</a:t>
            </a: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nWOM</a:t>
            </a: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into public and private complaining</a:t>
            </a: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Measure Brand Hate by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multi-dimensional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scale  </a:t>
            </a: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from Zhang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and </a:t>
            </a:r>
            <a:r>
              <a:rPr lang="en-US" dirty="0" err="1">
                <a:solidFill>
                  <a:schemeClr val="bg1"/>
                </a:solidFill>
                <a:cs typeface="Times New Roman" panose="02020603050405020304" pitchFamily="18" charset="0"/>
              </a:rPr>
              <a:t>Laroche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 (2020</a:t>
            </a:r>
            <a:r>
              <a:rPr lang="en-US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)</a:t>
            </a:r>
            <a:endParaRPr lang="en-US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2895599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96925" y="5612991"/>
            <a:ext cx="11101387" cy="1025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</a:pPr>
            <a:r>
              <a:rPr lang="en-US" sz="1800" dirty="0">
                <a:solidFill>
                  <a:schemeClr val="bg1"/>
                </a:solidFill>
                <a:cs typeface="Times New Roman" panose="02020603050405020304" pitchFamily="18" charset="0"/>
              </a:rPr>
              <a:t>Zhang, C., &amp; </a:t>
            </a:r>
            <a:r>
              <a:rPr lang="en-US" sz="1800" dirty="0" err="1">
                <a:solidFill>
                  <a:schemeClr val="bg1"/>
                </a:solidFill>
                <a:cs typeface="Times New Roman" panose="02020603050405020304" pitchFamily="18" charset="0"/>
              </a:rPr>
              <a:t>Laroche</a:t>
            </a:r>
            <a:r>
              <a:rPr lang="en-US" sz="1800" dirty="0">
                <a:solidFill>
                  <a:schemeClr val="bg1"/>
                </a:solidFill>
                <a:cs typeface="Times New Roman" panose="02020603050405020304" pitchFamily="18" charset="0"/>
              </a:rPr>
              <a:t>, M. (2020). Brand hate: a multidimensional construct. </a:t>
            </a:r>
            <a:r>
              <a:rPr lang="en-US" sz="1800" b="1" i="1" dirty="0">
                <a:solidFill>
                  <a:schemeClr val="bg1"/>
                </a:solidFill>
                <a:cs typeface="Times New Roman" panose="02020603050405020304" pitchFamily="18" charset="0"/>
              </a:rPr>
              <a:t>Journal of Product &amp; Brand Management, </a:t>
            </a:r>
            <a:r>
              <a:rPr lang="en-US" sz="1800" dirty="0">
                <a:solidFill>
                  <a:schemeClr val="bg1"/>
                </a:solidFill>
                <a:cs typeface="Times New Roman" panose="02020603050405020304" pitchFamily="18" charset="0"/>
              </a:rPr>
              <a:t>30(3), 392-414.</a:t>
            </a:r>
          </a:p>
        </p:txBody>
      </p:sp>
    </p:spTree>
    <p:extLst>
      <p:ext uri="{BB962C8B-B14F-4D97-AF65-F5344CB8AC3E}">
        <p14:creationId xmlns:p14="http://schemas.microsoft.com/office/powerpoint/2010/main" val="30911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Brand Hate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760413" y="1672830"/>
            <a:ext cx="10817542" cy="5032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Sternberg (2003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) 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Kucuk's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(2008)  Bryson et al. (2013)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fi-FI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Zarantonello </a:t>
            </a:r>
            <a:r>
              <a:rPr lang="fi-FI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et al.’s (2016)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Hegner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 et al. (2017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)  Fetscherin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(2019) 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 Zhang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and Laroche (2020)</a:t>
            </a: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Extensively studied in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physical </a:t>
            </a:r>
            <a:r>
              <a:rPr lang="en-US" b="1" dirty="0" smtClean="0">
                <a:solidFill>
                  <a:srgbClr val="70CF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context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but very limited study in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the online context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Since COVID, many brands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morphed from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rick </a:t>
            </a:r>
            <a:r>
              <a:rPr lang="en-US" b="1" dirty="0" smtClean="0">
                <a:solidFill>
                  <a:srgbClr val="70CF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&amp;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mortar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to</a:t>
            </a:r>
            <a:r>
              <a:rPr lang="en-US" b="1" dirty="0" smtClean="0">
                <a:solidFill>
                  <a:srgbClr val="70CF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b="1" dirty="0">
                <a:solidFill>
                  <a:srgbClr val="70CF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click </a:t>
            </a:r>
            <a:r>
              <a:rPr lang="en-US" b="1" dirty="0" smtClean="0">
                <a:solidFill>
                  <a:srgbClr val="70CF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&amp; mortar 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sym typeface="Wingdings" panose="05000000000000000000" pitchFamily="2" charset="2"/>
              </a:rPr>
              <a:t>Literature suggested that antecedents of brand hate can be categorized in </a:t>
            </a:r>
            <a:r>
              <a:rPr lang="en-US" b="1" dirty="0">
                <a:solidFill>
                  <a:srgbClr val="70CFFF"/>
                </a:solidFill>
                <a:sym typeface="Wingdings" panose="05000000000000000000" pitchFamily="2" charset="2"/>
              </a:rPr>
              <a:t>product related, consumer related and market-company related </a:t>
            </a:r>
          </a:p>
          <a:p>
            <a:pPr marL="347472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sym typeface="Wingdings" panose="05000000000000000000" pitchFamily="2" charset="2"/>
              </a:rPr>
              <a:t>Brand outcomes can be categorized based on </a:t>
            </a:r>
            <a:r>
              <a:rPr lang="en-US" b="1" dirty="0">
                <a:solidFill>
                  <a:srgbClr val="70CFFF"/>
                </a:solidFill>
                <a:sym typeface="Wingdings" panose="05000000000000000000" pitchFamily="2" charset="2"/>
              </a:rPr>
              <a:t>p</a:t>
            </a:r>
            <a:r>
              <a:rPr lang="en-US" b="1" dirty="0" smtClean="0">
                <a:solidFill>
                  <a:srgbClr val="70CFFF"/>
                </a:solidFill>
                <a:sym typeface="Wingdings" panose="05000000000000000000" pitchFamily="2" charset="2"/>
              </a:rPr>
              <a:t>assive </a:t>
            </a:r>
            <a:r>
              <a:rPr lang="en-US" b="1" dirty="0">
                <a:solidFill>
                  <a:srgbClr val="70CFFF"/>
                </a:solidFill>
                <a:sym typeface="Wingdings" panose="05000000000000000000" pitchFamily="2" charset="2"/>
              </a:rPr>
              <a:t>behavior (taking a flight)</a:t>
            </a:r>
            <a:r>
              <a:rPr lang="en-US" b="1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chemeClr val="bg1"/>
                </a:solidFill>
                <a:sym typeface="Wingdings" panose="05000000000000000000" pitchFamily="2" charset="2"/>
              </a:rPr>
              <a:t>and </a:t>
            </a:r>
            <a:r>
              <a:rPr lang="en-US" b="1" dirty="0">
                <a:solidFill>
                  <a:srgbClr val="70CFFF"/>
                </a:solidFill>
                <a:sym typeface="Wingdings" panose="05000000000000000000" pitchFamily="2" charset="2"/>
              </a:rPr>
              <a:t>active behavior (taking a fight) </a:t>
            </a:r>
            <a:r>
              <a:rPr lang="en-US" dirty="0" smtClean="0">
                <a:solidFill>
                  <a:schemeClr val="bg1"/>
                </a:solidFill>
                <a:sym typeface="Wingdings" panose="05000000000000000000" pitchFamily="2" charset="2"/>
              </a:rPr>
              <a:t>strategy</a:t>
            </a:r>
            <a:endParaRPr lang="en-US" dirty="0">
              <a:solidFill>
                <a:srgbClr val="70CFFF"/>
              </a:solidFill>
              <a:cs typeface="Times New Roman" panose="02020603050405020304" pitchFamily="18" charset="0"/>
            </a:endParaRPr>
          </a:p>
          <a:p>
            <a:pPr marL="347472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Different researchers have identified </a:t>
            </a: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distinct antecedents and outcomes </a:t>
            </a:r>
            <a:r>
              <a:rPr lang="en-US" dirty="0">
                <a:solidFill>
                  <a:schemeClr val="bg1"/>
                </a:solidFill>
                <a:cs typeface="Times New Roman" panose="02020603050405020304" pitchFamily="18" charset="0"/>
              </a:rPr>
              <a:t>of brand hate based on their context </a:t>
            </a: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2895599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27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800" b="1" dirty="0" smtClean="0">
                <a:solidFill>
                  <a:schemeClr val="bg1"/>
                </a:solidFill>
              </a:rPr>
              <a:t>Hegner et al., (2017)</a:t>
            </a:r>
            <a:endParaRPr lang="en-US" sz="4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2895599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2A2E05-E12F-8779-E99E-94D227A61280}"/>
              </a:ext>
            </a:extLst>
          </p:cNvPr>
          <p:cNvGrpSpPr/>
          <p:nvPr/>
        </p:nvGrpSpPr>
        <p:grpSpPr>
          <a:xfrm>
            <a:off x="760413" y="1676400"/>
            <a:ext cx="10411712" cy="3962400"/>
            <a:chOff x="179512" y="1259674"/>
            <a:chExt cx="8089836" cy="3033174"/>
          </a:xfrm>
          <a:noFill/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CADD2D1-65E5-53EC-A985-64737945CD50}"/>
                </a:ext>
              </a:extLst>
            </p:cNvPr>
            <p:cNvSpPr/>
            <p:nvPr/>
          </p:nvSpPr>
          <p:spPr>
            <a:xfrm>
              <a:off x="6250051" y="1259674"/>
              <a:ext cx="1990928" cy="695697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Brand </a:t>
              </a:r>
              <a:r>
                <a:rPr lang="en-US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Avoidance</a:t>
              </a:r>
              <a:endParaRPr lang="en-US" sz="2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35D00D7-68B2-4BAC-17A5-3CD342693EFD}"/>
                </a:ext>
              </a:extLst>
            </p:cNvPr>
            <p:cNvSpPr/>
            <p:nvPr/>
          </p:nvSpPr>
          <p:spPr>
            <a:xfrm>
              <a:off x="6250051" y="2445271"/>
              <a:ext cx="1990928" cy="695697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Negative WOM</a:t>
              </a:r>
              <a:endParaRPr lang="en-US" sz="2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F42F3B4-394C-16F9-50E6-20ADDBBB0279}"/>
                </a:ext>
              </a:extLst>
            </p:cNvPr>
            <p:cNvSpPr/>
            <p:nvPr/>
          </p:nvSpPr>
          <p:spPr>
            <a:xfrm>
              <a:off x="3275335" y="2577487"/>
              <a:ext cx="1391280" cy="842678"/>
            </a:xfrm>
            <a:prstGeom prst="rect">
              <a:avLst/>
            </a:prstGeom>
            <a:solidFill>
              <a:srgbClr val="558ED5"/>
            </a:solidFill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Brand </a:t>
              </a:r>
              <a:r>
                <a:rPr lang="en-US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Hate </a:t>
              </a:r>
            </a:p>
            <a:p>
              <a:pPr algn="ctr"/>
              <a:r>
                <a:rPr lang="en-US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(BH)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A784CAB-D56B-3307-45D3-6D61FC620761}"/>
                </a:ext>
              </a:extLst>
            </p:cNvPr>
            <p:cNvCxnSpPr>
              <a:stCxn id="27" idx="3"/>
              <a:endCxn id="10" idx="1"/>
            </p:cNvCxnSpPr>
            <p:nvPr/>
          </p:nvCxnSpPr>
          <p:spPr>
            <a:xfrm flipV="1">
              <a:off x="2034485" y="2998826"/>
              <a:ext cx="1240850" cy="795369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302D703-1DB5-052C-5C5A-32710372C34A}"/>
                </a:ext>
              </a:extLst>
            </p:cNvPr>
            <p:cNvCxnSpPr>
              <a:stCxn id="31" idx="3"/>
              <a:endCxn id="10" idx="1"/>
            </p:cNvCxnSpPr>
            <p:nvPr/>
          </p:nvCxnSpPr>
          <p:spPr>
            <a:xfrm>
              <a:off x="2043152" y="1587893"/>
              <a:ext cx="1232183" cy="1410933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034D0DD-95EA-ADE2-C702-C9C61B34B342}"/>
                </a:ext>
              </a:extLst>
            </p:cNvPr>
            <p:cNvCxnSpPr>
              <a:stCxn id="64" idx="3"/>
              <a:endCxn id="10" idx="1"/>
            </p:cNvCxnSpPr>
            <p:nvPr/>
          </p:nvCxnSpPr>
          <p:spPr>
            <a:xfrm>
              <a:off x="2043152" y="2691044"/>
              <a:ext cx="1232183" cy="307782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ECB9C801-026A-031E-98AA-E916812CA63E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4666615" y="1522519"/>
              <a:ext cx="1583436" cy="1476307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FFAA706B-A4C4-3308-19B1-922A01712321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4666615" y="2708116"/>
              <a:ext cx="1583436" cy="290710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6BFE896-AB94-8DD2-CFE6-CB4EA65A4E8E}"/>
                </a:ext>
              </a:extLst>
            </p:cNvPr>
            <p:cNvSpPr/>
            <p:nvPr/>
          </p:nvSpPr>
          <p:spPr>
            <a:xfrm>
              <a:off x="6278420" y="3696448"/>
              <a:ext cx="1990928" cy="596400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Brand Retaliation</a:t>
              </a:r>
              <a:endParaRPr lang="en-US" sz="2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9A21C2A-65F5-D898-39AD-4D0406B07CAB}"/>
                </a:ext>
              </a:extLst>
            </p:cNvPr>
            <p:cNvCxnSpPr>
              <a:cxnSpLocks/>
              <a:stCxn id="10" idx="3"/>
              <a:endCxn id="21" idx="1"/>
            </p:cNvCxnSpPr>
            <p:nvPr/>
          </p:nvCxnSpPr>
          <p:spPr>
            <a:xfrm>
              <a:off x="4666615" y="2998826"/>
              <a:ext cx="1611805" cy="995823"/>
            </a:xfrm>
            <a:prstGeom prst="straightConnector1">
              <a:avLst/>
            </a:prstGeom>
            <a:grpFill/>
            <a:ln>
              <a:solidFill>
                <a:srgbClr val="558ED5"/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83BA95F-01C3-1774-64DA-F8AFCE7B9622}"/>
                </a:ext>
              </a:extLst>
            </p:cNvPr>
            <p:cNvSpPr/>
            <p:nvPr/>
          </p:nvSpPr>
          <p:spPr>
            <a:xfrm>
              <a:off x="179512" y="3480258"/>
              <a:ext cx="1854973" cy="627874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Ideological </a:t>
              </a:r>
              <a:r>
                <a:rPr lang="en-US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Incompatibility </a:t>
              </a:r>
              <a:endParaRPr lang="en-US" sz="2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4FCC046-5D0C-DC0A-64E4-559BB3F94E0A}"/>
                </a:ext>
              </a:extLst>
            </p:cNvPr>
            <p:cNvSpPr/>
            <p:nvPr/>
          </p:nvSpPr>
          <p:spPr>
            <a:xfrm>
              <a:off x="188179" y="1273956"/>
              <a:ext cx="1854973" cy="627874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Negative Past </a:t>
              </a:r>
              <a:r>
                <a:rPr lang="en-US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Experience</a:t>
              </a:r>
              <a:endParaRPr lang="en-US" sz="2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933F264-CD2E-C4C7-7A08-F8EB4F9DAA1F}"/>
                </a:ext>
              </a:extLst>
            </p:cNvPr>
            <p:cNvSpPr/>
            <p:nvPr/>
          </p:nvSpPr>
          <p:spPr>
            <a:xfrm>
              <a:off x="188179" y="2377107"/>
              <a:ext cx="1854973" cy="627874"/>
            </a:xfrm>
            <a:prstGeom prst="rect">
              <a:avLst/>
            </a:prstGeom>
            <a:grpFill/>
            <a:ln>
              <a:solidFill>
                <a:srgbClr val="558ED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Symbolic </a:t>
              </a:r>
              <a:r>
                <a:rPr lang="en-US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/>
              </a:r>
              <a:br>
                <a:rPr lang="en-US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</a:br>
              <a:r>
                <a:rPr lang="en-US" sz="200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Incongruity</a:t>
              </a:r>
              <a:endParaRPr lang="en-US" sz="2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760413" y="6096998"/>
            <a:ext cx="103752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Hegner, S. M., Fetscherin, M., &amp; Van </a:t>
            </a:r>
            <a:r>
              <a:rPr lang="en-US" sz="1600" dirty="0" err="1">
                <a:solidFill>
                  <a:schemeClr val="bg1"/>
                </a:solidFill>
                <a:latin typeface="+mj-lt"/>
              </a:rPr>
              <a:t>Delzen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, M. (2017). Determinants and outcomes of brand hate.</a:t>
            </a:r>
            <a:r>
              <a:rPr lang="en-US" sz="1600" b="1" dirty="0">
                <a:solidFill>
                  <a:schemeClr val="bg1"/>
                </a:solidFill>
                <a:latin typeface="+mj-lt"/>
              </a:rPr>
              <a:t> </a:t>
            </a:r>
            <a:r>
              <a:rPr lang="en-US" sz="1600" b="1" i="1" dirty="0">
                <a:solidFill>
                  <a:schemeClr val="bg1"/>
                </a:solidFill>
                <a:latin typeface="+mj-lt"/>
              </a:rPr>
              <a:t>Journal of Product &amp; Brand </a:t>
            </a:r>
            <a:r>
              <a:rPr lang="en-US" sz="1600" b="1" i="1" dirty="0" smtClean="0">
                <a:solidFill>
                  <a:schemeClr val="bg1"/>
                </a:solidFill>
                <a:latin typeface="+mj-lt"/>
              </a:rPr>
              <a:t>Management</a:t>
            </a:r>
            <a:r>
              <a:rPr lang="en-US" sz="1600" b="1" dirty="0">
                <a:solidFill>
                  <a:schemeClr val="bg1"/>
                </a:solidFill>
                <a:latin typeface="+mj-lt"/>
              </a:rPr>
              <a:t>, Volume 26 · Number 1 · 2017 · 13–25</a:t>
            </a:r>
          </a:p>
        </p:txBody>
      </p:sp>
    </p:spTree>
    <p:extLst>
      <p:ext uri="{BB962C8B-B14F-4D97-AF65-F5344CB8AC3E}">
        <p14:creationId xmlns:p14="http://schemas.microsoft.com/office/powerpoint/2010/main" val="330640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Hypotheses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687069" y="1295400"/>
            <a:ext cx="11198543" cy="5032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Antecedents of Brand hate</a:t>
            </a: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H1: Symbolic incongruity leads towards travel App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hate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H2: Ideological incompatibility leads towards travel App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hate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H3: Negative past experience leads towards travel App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hate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H4: Poor relationship quality leads towards travel App </a:t>
            </a:r>
            <a:r>
              <a:rPr lang="en-US" b="1" dirty="0" smtClean="0">
                <a:solidFill>
                  <a:srgbClr val="70CFFF"/>
                </a:solidFill>
                <a:cs typeface="Times New Roman" panose="02020603050405020304" pitchFamily="18" charset="0"/>
              </a:rPr>
              <a:t>hate</a:t>
            </a:r>
            <a:endParaRPr lang="en-US" b="1" dirty="0" smtClean="0">
              <a:solidFill>
                <a:srgbClr val="70CFFF"/>
              </a:solidFill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Outcomes of brand hate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H5: Travel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App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hate leads towards app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avoidance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H6: Travel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App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hate leads towards patronage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reduction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H7: Travel App hate leads towards private </a:t>
            </a:r>
            <a:r>
              <a:rPr lang="en-US" b="1" dirty="0" smtClean="0">
                <a:solidFill>
                  <a:srgbClr val="70CFFF"/>
                </a:solidFill>
                <a:cs typeface="Times New Roman" panose="02020603050405020304" pitchFamily="18" charset="0"/>
              </a:rPr>
              <a:t>complaining</a:t>
            </a:r>
            <a:endParaRPr lang="en-US" b="1" dirty="0">
              <a:solidFill>
                <a:srgbClr val="70CFFF"/>
              </a:solidFill>
              <a:cs typeface="Times New Roman" panose="02020603050405020304" pitchFamily="18" charset="0"/>
            </a:endParaRP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70CFFF"/>
                </a:solidFill>
                <a:cs typeface="Times New Roman" panose="02020603050405020304" pitchFamily="18" charset="0"/>
              </a:rPr>
              <a:t>H8: Travel App hate leads towards public </a:t>
            </a:r>
            <a:r>
              <a:rPr lang="en-US" b="1" dirty="0" smtClean="0">
                <a:solidFill>
                  <a:srgbClr val="70CFFF"/>
                </a:solidFill>
                <a:cs typeface="Times New Roman" panose="02020603050405020304" pitchFamily="18" charset="0"/>
              </a:rPr>
              <a:t>complaining</a:t>
            </a:r>
            <a:endParaRPr lang="en-US" b="1" dirty="0">
              <a:solidFill>
                <a:srgbClr val="70CFFF"/>
              </a:solidFill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</a:pPr>
            <a:endParaRPr lang="en-US" b="1" dirty="0">
              <a:solidFill>
                <a:srgbClr val="70CFFF"/>
              </a:solidFill>
              <a:cs typeface="Times New Roman" panose="02020603050405020304" pitchFamily="18" charset="0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2895599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9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H4: Poor Brand Relationship Quality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760413" y="1672830"/>
            <a:ext cx="10817542" cy="5032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70CFFF"/>
                </a:solidFill>
                <a:cs typeface="Times New Roman" panose="02020603050405020304" pitchFamily="18" charset="0"/>
              </a:rPr>
              <a:t>Poor relationship quality 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refers to customers' negative relationship with brands other than its actual performance, symbolic value or ideological incompatibility (Hashim and </a:t>
            </a:r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Kasana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2019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is found that a positive relationship of brand and customer increase brand equity and loyalty while a negative relationship increases anxiety and anger in consumers (Lemon, Rust, and </a:t>
            </a:r>
            <a:r>
              <a:rPr lang="en-US" sz="2800" dirty="0" err="1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Zeithaml</a:t>
            </a: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2001)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Recently Hashim and </a:t>
            </a:r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Kasana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(2019) found the significant relationship between poor relationship quality on brand hate in the fast-food </a:t>
            </a: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industry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2895599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6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H7 &amp; H8 Complaining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760413" y="1672830"/>
            <a:ext cx="10817542" cy="5032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Consumers 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are more interested in sharing their bad experiences than their </a:t>
            </a: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good experiences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which generate negative WOM (</a:t>
            </a:r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Baumeister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et al. 2001</a:t>
            </a: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Literature decompose negative WOM into at least two parts, complaining to family and friends (</a:t>
            </a:r>
            <a:r>
              <a:rPr lang="en-US" sz="2800" b="1" dirty="0">
                <a:solidFill>
                  <a:srgbClr val="70CFFF"/>
                </a:solidFill>
                <a:cs typeface="Times New Roman" panose="02020603050405020304" pitchFamily="18" charset="0"/>
              </a:rPr>
              <a:t>private complaining</a:t>
            </a: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 and complaining more 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publicly </a:t>
            </a: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or to 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third party organizations such as consumer agencies, legal institutes, and consumers firms </a:t>
            </a: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solidFill>
                  <a:srgbClr val="70CFFF"/>
                </a:solidFill>
                <a:cs typeface="Times New Roman" panose="02020603050405020304" pitchFamily="18" charset="0"/>
              </a:rPr>
              <a:t>public complaining) </a:t>
            </a: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(Fetscherin, 2019)</a:t>
            </a:r>
            <a:endParaRPr lang="en-US" sz="2800" dirty="0"/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2895599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45"/>
          <p:cNvSpPr>
            <a:spLocks noGrp="1"/>
          </p:cNvSpPr>
          <p:nvPr>
            <p:ph type="title"/>
          </p:nvPr>
        </p:nvSpPr>
        <p:spPr>
          <a:xfrm>
            <a:off x="608012" y="529830"/>
            <a:ext cx="10969943" cy="711081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Brand Hate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D77F-863B-FC29-408F-BB8E472675FA}"/>
              </a:ext>
            </a:extLst>
          </p:cNvPr>
          <p:cNvSpPr txBox="1"/>
          <p:nvPr/>
        </p:nvSpPr>
        <p:spPr>
          <a:xfrm>
            <a:off x="760413" y="1672830"/>
            <a:ext cx="10817542" cy="5032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rmAutofit/>
          </a:bodyPr>
          <a:lstStyle/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Use multi-dimensional scale based on anger, fear and sadness</a:t>
            </a:r>
            <a:endParaRPr lang="en-US" sz="2800" dirty="0"/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7472" indent="-347472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320AA29-B9D5-A9AC-C32E-DF14305CEB7B}"/>
              </a:ext>
            </a:extLst>
          </p:cNvPr>
          <p:cNvSpPr txBox="1">
            <a:spLocks/>
          </p:cNvSpPr>
          <p:nvPr/>
        </p:nvSpPr>
        <p:spPr>
          <a:xfrm>
            <a:off x="7158612" y="1927598"/>
            <a:ext cx="5030213" cy="2895599"/>
          </a:xfrm>
          <a:prstGeom prst="rect">
            <a:avLst/>
          </a:prstGeom>
        </p:spPr>
        <p:txBody>
          <a:bodyPr/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035" y="2321276"/>
            <a:ext cx="8800395" cy="403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30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lideModelTheme-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699"/>
      </a:accent1>
      <a:accent2>
        <a:srgbClr val="AAAAAA"/>
      </a:accent2>
      <a:accent3>
        <a:srgbClr val="FFA518"/>
      </a:accent3>
      <a:accent4>
        <a:srgbClr val="993333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5F13F134135E47A8D9318CA7652B61" ma:contentTypeVersion="14" ma:contentTypeDescription="Create a new document." ma:contentTypeScope="" ma:versionID="d36bff6f1d9fec7aec78a7ba288eaf79">
  <xsd:schema xmlns:xsd="http://www.w3.org/2001/XMLSchema" xmlns:xs="http://www.w3.org/2001/XMLSchema" xmlns:p="http://schemas.microsoft.com/office/2006/metadata/properties" xmlns:ns3="b46ad1d8-9793-4ac3-8dd2-db343c62e08f" xmlns:ns4="7a23473b-0a89-4b22-bbcf-940fbc70ce5d" targetNamespace="http://schemas.microsoft.com/office/2006/metadata/properties" ma:root="true" ma:fieldsID="6083600d8b29f6d9f1404564d9efe353" ns3:_="" ns4:_="">
    <xsd:import namespace="b46ad1d8-9793-4ac3-8dd2-db343c62e08f"/>
    <xsd:import namespace="7a23473b-0a89-4b22-bbcf-940fbc70ce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ad1d8-9793-4ac3-8dd2-db343c62e0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3473b-0a89-4b22-bbcf-940fbc70ce5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1CA7C6-A5B7-42A5-98AB-B53929D89DEA}">
  <ds:schemaRefs>
    <ds:schemaRef ds:uri="http://schemas.microsoft.com/office/2006/documentManagement/types"/>
    <ds:schemaRef ds:uri="b46ad1d8-9793-4ac3-8dd2-db343c62e08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7a23473b-0a89-4b22-bbcf-940fbc70ce5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D66ADB-962F-4515-BF0B-A9FD771576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ad1d8-9793-4ac3-8dd2-db343c62e08f"/>
    <ds:schemaRef ds:uri="7a23473b-0a89-4b22-bbcf-940fbc70ce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A1D980-168E-489D-830D-8F35164A29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9063</TotalTime>
  <Words>1569</Words>
  <Application>Microsoft Office PowerPoint</Application>
  <PresentationFormat>Custom</PresentationFormat>
  <Paragraphs>361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Pangolin</vt:lpstr>
      <vt:lpstr>Stencil</vt:lpstr>
      <vt:lpstr>Symbol</vt:lpstr>
      <vt:lpstr>Times New Roman</vt:lpstr>
      <vt:lpstr>Wingdings</vt:lpstr>
      <vt:lpstr>Office Theme</vt:lpstr>
      <vt:lpstr>PowerPoint Presentation</vt:lpstr>
      <vt:lpstr>Background</vt:lpstr>
      <vt:lpstr>Motivation</vt:lpstr>
      <vt:lpstr>Brand Hate</vt:lpstr>
      <vt:lpstr>Hegner et al., (2017)</vt:lpstr>
      <vt:lpstr>Hypotheses</vt:lpstr>
      <vt:lpstr>H4: Poor Brand Relationship Quality</vt:lpstr>
      <vt:lpstr>H7 &amp; H8 Complaining</vt:lpstr>
      <vt:lpstr>Brand Hate</vt:lpstr>
      <vt:lpstr>Research Model &amp; Hypotheses</vt:lpstr>
      <vt:lpstr>Method</vt:lpstr>
      <vt:lpstr>Sample</vt:lpstr>
      <vt:lpstr>Results</vt:lpstr>
      <vt:lpstr>Results</vt:lpstr>
      <vt:lpstr>Theoretical Contribution</vt:lpstr>
      <vt:lpstr>Managerial Implications</vt:lpstr>
      <vt:lpstr>Limitations and Future Research</vt:lpstr>
      <vt:lpstr>Thanks!</vt:lpstr>
      <vt:lpstr>Antecedents of Brand Hate</vt:lpstr>
      <vt:lpstr>Outcome of Brand Hate</vt:lpstr>
      <vt:lpstr>Results and Analysis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creator>Julian</dc:creator>
  <cp:lastModifiedBy>Marc Fetscherin</cp:lastModifiedBy>
  <cp:revision>375</cp:revision>
  <dcterms:created xsi:type="dcterms:W3CDTF">2013-09-12T13:05:01Z</dcterms:created>
  <dcterms:modified xsi:type="dcterms:W3CDTF">2022-10-15T13:39:01Z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0x0101003B5F13F134135E47A8D9318CA7652B61</vt:lpwstr>
  </property>
</Properties>
</file>